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4"/>
    <p:sldMasterId id="2147483753" r:id="rId5"/>
    <p:sldMasterId id="2147483908" r:id="rId6"/>
    <p:sldMasterId id="2147483940" r:id="rId7"/>
    <p:sldMasterId id="2147484002" r:id="rId8"/>
    <p:sldMasterId id="2147483822" r:id="rId9"/>
  </p:sldMasterIdLst>
  <p:notesMasterIdLst>
    <p:notesMasterId r:id="rId24"/>
  </p:notesMasterIdLst>
  <p:handoutMasterIdLst>
    <p:handoutMasterId r:id="rId25"/>
  </p:handoutMasterIdLst>
  <p:sldIdLst>
    <p:sldId id="357" r:id="rId10"/>
    <p:sldId id="338" r:id="rId11"/>
    <p:sldId id="349" r:id="rId12"/>
    <p:sldId id="269" r:id="rId13"/>
    <p:sldId id="347" r:id="rId14"/>
    <p:sldId id="341" r:id="rId15"/>
    <p:sldId id="356" r:id="rId16"/>
    <p:sldId id="346" r:id="rId17"/>
    <p:sldId id="351" r:id="rId18"/>
    <p:sldId id="352" r:id="rId19"/>
    <p:sldId id="353" r:id="rId20"/>
    <p:sldId id="354" r:id="rId21"/>
    <p:sldId id="355" r:id="rId22"/>
    <p:sldId id="358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6517" autoAdjust="0"/>
  </p:normalViewPr>
  <p:slideViewPr>
    <p:cSldViewPr showGuides="1">
      <p:cViewPr varScale="1">
        <p:scale>
          <a:sx n="122" d="100"/>
          <a:sy n="122" d="100"/>
        </p:scale>
        <p:origin x="18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7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4B5677-6D61-9DDB-18C5-EBCAA28203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5BCFF4-2878-1D71-6624-7763B7DE1D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F51D7-3634-45F6-A9CF-2D63CD0A5EAF}" type="datetimeFigureOut">
              <a:rPr lang="en-GB" sz="800" smtClean="0"/>
              <a:t>29/04/2026</a:t>
            </a:fld>
            <a:endParaRPr lang="en-GB" sz="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D6701-6398-3522-3C53-55DC5E66D2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0A865-D61F-8A30-C2FD-FF2303FBAF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C6DF-08BF-4B87-8BCC-4ED8CC3899B8}" type="slidenum">
              <a:rPr lang="en-GB" sz="800" smtClean="0"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37212682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64A5F74A-CD8A-4953-B106-B5BDE091D867}" type="datetimeFigureOut">
              <a:rPr lang="fi-FI" smtClean="0"/>
              <a:pPr/>
              <a:t>29.4.2026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CB868C32-EF99-4F91-9ACD-FA27EAEF0DA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744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s://creativecommons.org/licenses/by-nc-nd/4.0/" TargetMode="External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lto.fi/" TargetMode="External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lto.fi/" TargetMode="External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lto.fi/" TargetMode="External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lto.fi/" TargetMode="External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00C0-3A4D-4F0E-A957-7F1E5DEEC7DA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5D2EC0-DA54-1467-286B-7FC38FB8B7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938486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Headline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D525C-3081-B968-0AF5-7BEF0546FF8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E1DA7C-1B08-4EB5-987E-7E79D498F0DB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A5AC0-B982-BC97-275E-413CCD6728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2E97D-600F-96A3-1815-D8FD599585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E29A865-2001-B925-B058-7F4CEC8FF5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54840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Headline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6B43-DE36-0148-A7EA-157879F294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19856C-22BD-41FC-AF81-1BB70C92327F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05162-E4FC-F030-07AC-FC3AEEFFF4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E61C5-655F-9E60-460E-8B16B76A7F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E73BB4C-6EC5-371E-1EAE-C8A6FEDC36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908200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Headline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78DCC-4AC7-C533-30A2-5C63D26BDB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EEE8A0-D200-44C7-99BF-B78899738F43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AEA57-51F9-8677-BE77-6A173FB52A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089EB-5ECF-87F1-77A7-C15D7B25B7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D5F13A0-8C72-600B-9974-1DCA3E4159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526502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Headline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E7816-46AF-EDE4-B973-3A70EF994BC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096FD4-9DA7-448F-84D9-CC7ED86D62AD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6E867-4E34-AE05-3565-F0277F6849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1884A-89D7-C67B-7CC3-A45310410C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B5327C8-35AE-43B7-A01A-DC1FE2F0BE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66320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Red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Headline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C22D7-D1D6-D8DB-06A4-46EE334904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F71782-49DF-4251-96C1-1ED1AEE07179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A431B-3F31-0E0E-6255-138EC93AAE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EC0DB-FC2B-561F-42FF-3B0802FA52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A234B95-8F0F-4EC3-9F33-8DD846B5BE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679227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u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Headline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1F7BF-6136-1293-03E9-87CB159D78B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625B14-2B4E-49A1-983C-100F50A12452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E259E-7E55-6AB4-BF0A-B44DAFEF99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6378F-80BB-E789-AD86-D9EA44DA29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82C49FA-163A-6789-9F54-6B5716B363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925224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Yellow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Headline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261AA-A967-344D-10CF-A52EC9EFC2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96F3FE-7809-47F6-A8C4-E1B9C9C651E4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CAA6F-5588-75A0-B42A-E7B4358C7B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CB569-8C10-87E5-2F35-74ED3EF15E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771EAB8-E976-3394-3EDD-274481E211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673195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Headline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E10FE-B9CB-31C9-C131-FA8A9355BEF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3C8835-D307-4258-A3A0-D6D01C3D6A02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B6C74-8053-BBC4-940C-7BD1DA87F4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3658A-D30E-64F2-DD4D-DE5EA0255E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31D53A2-130E-125B-FE0A-6CBEABB256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7634043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ac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Headline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731E99-3C7B-49D2-A668-4F81F502E959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62062DE-D201-A7D5-B7B2-4A339438FA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441435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Yellow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325826-F92D-425A-81E3-2BBA101149E8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Headline</a:t>
            </a:r>
            <a:endParaRPr lang="fi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204832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CB5CE3-7640-4FB5-A2A4-770F0B4450C0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7CE8771-BE66-1CA7-49E6-9AB044AB74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834635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Red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5732B7-9D02-43F0-8DDE-54D8F9C8E803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Headline</a:t>
            </a:r>
            <a:endParaRPr lang="fi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4179169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u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E368C-9E03-4CFB-AB2B-A63C04375488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Headline</a:t>
            </a:r>
            <a:endParaRPr lang="fi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476343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ac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06608F-D96E-42C2-B3A9-09B14D07446D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Headline</a:t>
            </a:r>
            <a:endParaRPr lang="fi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296734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Whit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75DB03-1B34-47A3-8EA2-26D9E0502960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Headline</a:t>
            </a:r>
            <a:endParaRPr lang="fi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18677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8DA4-33CA-4F40-84C0-C5D87AF1589C}" type="datetime1">
              <a:rPr lang="fi-FI" smtClean="0"/>
              <a:t>29.4.2026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7660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54492-5959-405F-BB07-7E0EE9FC2CC8}" type="datetime1">
              <a:rPr lang="fi-FI" smtClean="0"/>
              <a:t>29.4.2026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1290A9EE-B882-1AC8-FB03-9E891579A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0206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9DF8-092B-4AB5-95F8-DF635D74427E}" type="datetime1">
              <a:rPr lang="fi-FI" smtClean="0"/>
              <a:t>29.4.2026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180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E86-1CB3-4CE6-8963-14FE44CF1175}" type="datetime1">
              <a:rPr lang="fi-FI" smtClean="0"/>
              <a:t>29.4.2026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4550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64BC-3FC4-4D17-AFEA-4739F1CF634A}" type="datetime1">
              <a:rPr lang="fi-FI" smtClean="0"/>
              <a:t>29.4.2026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3780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14CD-046B-4F4C-C56E-9224E5C2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05037"/>
            <a:ext cx="10080625" cy="3671887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8038" indent="-276225">
              <a:defRPr/>
            </a:lvl3pPr>
            <a:lvl4pPr marL="1077913" indent="-266700">
              <a:defRPr/>
            </a:lvl4pPr>
            <a:lvl5pPr marL="1347788" indent="-266700">
              <a:defRPr/>
            </a:lvl5pPr>
            <a:lvl6pPr marL="1617663" indent="-266700">
              <a:defRPr/>
            </a:lvl6pPr>
            <a:lvl7pPr marL="1885950" indent="-276225">
              <a:defRPr/>
            </a:lvl7pPr>
            <a:lvl8pPr marL="2155825" indent="-266700">
              <a:defRPr/>
            </a:lvl8pPr>
            <a:lvl9pPr marL="2425700" indent="-266700"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A674-E0AB-46AA-9F8F-32DDB772D094}" type="datetime1">
              <a:rPr lang="fi-FI" smtClean="0"/>
              <a:t>29.4.2026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6715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11A1-6509-4B52-A4B5-8D93C55C42FA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E8238B0-7820-8869-963C-297CE0971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043923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ullets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14CD-046B-4F4C-C56E-9224E5C2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05037"/>
            <a:ext cx="10080625" cy="3671887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539750" indent="-266700">
              <a:defRPr>
                <a:solidFill>
                  <a:schemeClr val="bg1"/>
                </a:solidFill>
              </a:defRPr>
            </a:lvl2pPr>
            <a:lvl3pPr marL="808038" indent="-276225">
              <a:defRPr>
                <a:solidFill>
                  <a:schemeClr val="bg1"/>
                </a:solidFill>
              </a:defRPr>
            </a:lvl3pPr>
            <a:lvl4pPr marL="1077913" indent="-266700">
              <a:defRPr>
                <a:solidFill>
                  <a:schemeClr val="bg1"/>
                </a:solidFill>
              </a:defRPr>
            </a:lvl4pPr>
            <a:lvl5pPr marL="1347788" indent="-266700">
              <a:defRPr>
                <a:solidFill>
                  <a:schemeClr val="bg1"/>
                </a:solidFill>
              </a:defRPr>
            </a:lvl5pPr>
            <a:lvl6pPr marL="1617663" indent="-266700">
              <a:defRPr>
                <a:solidFill>
                  <a:schemeClr val="bg1"/>
                </a:solidFill>
              </a:defRPr>
            </a:lvl6pPr>
            <a:lvl7pPr marL="1885950" indent="-276225">
              <a:defRPr>
                <a:solidFill>
                  <a:schemeClr val="bg1"/>
                </a:solidFill>
              </a:defRPr>
            </a:lvl7pPr>
            <a:lvl8pPr marL="2155825" indent="-266700">
              <a:defRPr>
                <a:solidFill>
                  <a:schemeClr val="bg1"/>
                </a:solidFill>
              </a:defRPr>
            </a:lvl8pPr>
            <a:lvl9pPr marL="2425700" indent="-2667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91284A-CABF-4497-83B4-2E7E36C65B62}" type="datetime1">
              <a:rPr lang="fi-FI" smtClean="0"/>
              <a:t>29.4.2026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925B5BF-537D-28C4-E616-ABEDC5329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9321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and Cont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14CD-046B-4F4C-C56E-9224E5C2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05037"/>
            <a:ext cx="10080625" cy="3671887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8038" indent="-276225">
              <a:defRPr/>
            </a:lvl3pPr>
            <a:lvl4pPr marL="1077913" indent="-266700">
              <a:defRPr/>
            </a:lvl4pPr>
            <a:lvl5pPr marL="1347788" indent="-266700">
              <a:defRPr/>
            </a:lvl5pPr>
            <a:lvl6pPr marL="1617663" indent="-266700">
              <a:defRPr/>
            </a:lvl6pPr>
            <a:lvl7pPr marL="1885950" indent="-276225">
              <a:defRPr/>
            </a:lvl7pPr>
            <a:lvl8pPr marL="2155825" indent="-266700">
              <a:defRPr/>
            </a:lvl8pPr>
            <a:lvl9pPr marL="2425700" indent="-266700"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4195-3E4F-4802-A0F2-9D9B7509E1C7}" type="datetime1">
              <a:rPr lang="fi-FI" smtClean="0"/>
              <a:t>29.4.2026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9401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and Conten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14CD-046B-4F4C-C56E-9224E5C2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05037"/>
            <a:ext cx="10080625" cy="3671887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8038" indent="-276225">
              <a:defRPr/>
            </a:lvl3pPr>
            <a:lvl4pPr marL="1077913" indent="-266700">
              <a:defRPr/>
            </a:lvl4pPr>
            <a:lvl5pPr marL="1347788" indent="-266700">
              <a:defRPr/>
            </a:lvl5pPr>
            <a:lvl6pPr marL="1617663" indent="-266700">
              <a:defRPr/>
            </a:lvl6pPr>
            <a:lvl7pPr marL="1885950" indent="-276225">
              <a:defRPr/>
            </a:lvl7pPr>
            <a:lvl8pPr marL="2155825" indent="-266700">
              <a:defRPr/>
            </a:lvl8pPr>
            <a:lvl9pPr marL="2425700" indent="-266700"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4748-1252-48C2-8E09-54B8CE65B631}" type="datetime1">
              <a:rPr lang="fi-FI" smtClean="0"/>
              <a:t>29.4.2026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321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and Content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14CD-046B-4F4C-C56E-9224E5C2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05037"/>
            <a:ext cx="10080625" cy="3671887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8038" indent="-276225">
              <a:defRPr/>
            </a:lvl3pPr>
            <a:lvl4pPr marL="1077913" indent="-266700">
              <a:defRPr/>
            </a:lvl4pPr>
            <a:lvl5pPr marL="1347788" indent="-266700">
              <a:defRPr/>
            </a:lvl5pPr>
            <a:lvl6pPr marL="1617663" indent="-266700">
              <a:defRPr/>
            </a:lvl6pPr>
            <a:lvl7pPr marL="1885950" indent="-276225">
              <a:defRPr/>
            </a:lvl7pPr>
            <a:lvl8pPr marL="2155825" indent="-266700">
              <a:defRPr/>
            </a:lvl8pPr>
            <a:lvl9pPr marL="2425700" indent="-266700"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5017-B4F5-432F-992F-B95BB71401F5}" type="datetime1">
              <a:rPr lang="fi-FI" smtClean="0"/>
              <a:t>29.4.2026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9903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39F7-5547-422B-BAF7-85FD67290F65}" type="datetime1">
              <a:rPr lang="fi-FI" smtClean="0"/>
              <a:t>29.4.2026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8665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10182C-E677-4BA0-A94C-5F53DC12E022}" type="datetime1">
              <a:rPr lang="fi-FI" smtClean="0"/>
              <a:t>29.4.2026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18D0D236-0E9F-85F5-9BC1-6B8DF3DB5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96426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92C3-94CA-499B-8F0A-369D7AF6AB20}" type="datetime1">
              <a:rPr lang="fi-FI" smtClean="0"/>
              <a:t>29.4.2026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3962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CFA3-BD8D-4A0F-BE5E-96D0490262CC}" type="datetime1">
              <a:rPr lang="fi-FI" smtClean="0"/>
              <a:t>29.4.2026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4865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B3C3-C280-4420-90D2-7CB625085D43}" type="datetime1">
              <a:rPr lang="fi-FI" smtClean="0"/>
              <a:t>29.4.2026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6162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3168104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0BFA1-AAA3-B436-0EE2-E469AA393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1825" y="2205037"/>
            <a:ext cx="3168352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A621-AA6D-40B1-939F-9469EEC32967}" type="datetime1">
              <a:rPr lang="fi-FI" smtClean="0"/>
              <a:t>29.4.2026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A1A8FC-ED18-02E4-A33A-C74DEBE3A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68208" y="2205037"/>
            <a:ext cx="3168105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633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2CFC-8823-4C00-A708-D980B01FF6F0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F747EC8-23F9-90B5-2574-99507BD343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4128900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3168104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0BFA1-AAA3-B436-0EE2-E469AA393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1825" y="2205037"/>
            <a:ext cx="3168352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6F3D1E-35B8-4377-9228-8E4F3040CA9A}" type="datetime1">
              <a:rPr lang="fi-FI" smtClean="0"/>
              <a:t>29.4.2026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A1A8FC-ED18-02E4-A33A-C74DEBE3A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68208" y="2205037"/>
            <a:ext cx="3168105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D7912BB5-9834-D960-62E3-9D95A380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2633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3168104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0BFA1-AAA3-B436-0EE2-E469AA393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1825" y="2205037"/>
            <a:ext cx="3168352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C090-4479-40CA-BF03-CC893911B841}" type="datetime1">
              <a:rPr lang="fi-FI" smtClean="0"/>
              <a:t>29.4.2026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A1A8FC-ED18-02E4-A33A-C74DEBE3A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68208" y="2205037"/>
            <a:ext cx="3168105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66850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3168104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0BFA1-AAA3-B436-0EE2-E469AA393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1825" y="2205037"/>
            <a:ext cx="3168352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5E7D-486B-408C-A3C6-F5403E3EBDC5}" type="datetime1">
              <a:rPr lang="fi-FI" smtClean="0"/>
              <a:t>29.4.2026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A1A8FC-ED18-02E4-A33A-C74DEBE3A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68208" y="2205037"/>
            <a:ext cx="3168105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35503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3168104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0BFA1-AAA3-B436-0EE2-E469AA393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1825" y="2205037"/>
            <a:ext cx="3168352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4566-A45B-435A-BEE5-C906812F7452}" type="datetime1">
              <a:rPr lang="fi-FI" smtClean="0"/>
              <a:t>29.4.2026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A1A8FC-ED18-02E4-A33A-C74DEBE3A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68208" y="2205037"/>
            <a:ext cx="3168105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05903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49164"/>
            <a:ext cx="2700528" cy="101498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9773" y="188144"/>
            <a:ext cx="11323863" cy="1332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800" b="1" baseline="0">
                <a:solidFill>
                  <a:schemeClr val="tx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89773" y="1805517"/>
            <a:ext cx="11323863" cy="40659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20" b="1" baseline="0">
                <a:solidFill>
                  <a:schemeClr val="tx1"/>
                </a:solidFill>
              </a:defRPr>
            </a:lvl1pPr>
            <a:lvl2pPr marL="754380" indent="-325756">
              <a:buFont typeface="Arial" panose="020B0604020202020204" pitchFamily="34" charset="0"/>
              <a:buChar char="•"/>
              <a:defRPr sz="2520"/>
            </a:lvl2pPr>
            <a:lvl3pPr marL="965836" indent="-211456">
              <a:buFont typeface="Arial" panose="020B0604020202020204" pitchFamily="34" charset="0"/>
              <a:buChar char="•"/>
              <a:defRPr sz="192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noProof="1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noProof="1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1911976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943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5A12-8B8C-4007-850B-44A0D4529874}" type="datetime1">
              <a:rPr lang="fi-FI" smtClean="0"/>
              <a:t>29.4.2026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80086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CB6D36-B3FA-4AFA-99E9-ACC3E0483424}" type="datetime1">
              <a:rPr lang="fi-FI" smtClean="0"/>
              <a:t>29.4.2026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5A269375-E1A8-C31B-7E8E-7F024302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78250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83D3-C302-4CE8-B9EA-53F31C941894}" type="datetime1">
              <a:rPr lang="fi-FI" smtClean="0"/>
              <a:t>29.4.2026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31382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C4E9-059E-42D7-8677-9843F477B904}" type="datetime1">
              <a:rPr lang="fi-FI" smtClean="0"/>
              <a:t>29.4.2026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53090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0324-DFA4-49F0-8D2D-303DEEB0EA43}" type="datetime1">
              <a:rPr lang="fi-FI" smtClean="0"/>
              <a:t>29.4.2026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709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027-4D73-4CB7-87BB-6D70A1EEB5D1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2AFFA61-D07E-1D11-5EDF-C23F0A945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659627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2F443A1-A369-99FA-DAC7-9F6B92627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200" noProof="1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327973" cy="1079971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205037"/>
            <a:ext cx="5327972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2C7BC-AA75-561B-AC06-1034496152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B5FF9F-7366-4D75-BD01-ADF31E2F54E0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EC51CAF-7174-FC82-643D-1D327D1194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484465-F54B-AF10-4DE5-9408CEC679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666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2F443A1-A369-99FA-DAC7-9F6B92627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200" noProof="1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327973" cy="1079971"/>
          </a:xfrm>
        </p:spPr>
        <p:txBody>
          <a:bodyPr/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205037"/>
            <a:ext cx="5327972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E9DBB8D9-1FAC-C1EB-F377-B1DBC3921D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D950C6D-A26F-82AD-182C-D6A75325AAB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A4AAFC-D29D-45DC-ABE1-37B1FBC16F7D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6FD463F-4C08-CD4B-ACA8-A8D406E1D0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FDEFB73-E47C-07B1-833F-288DD37CC7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81762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2F443A1-A369-99FA-DAC7-9F6B92627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200" noProof="1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327973" cy="1079971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205037"/>
            <a:ext cx="5327972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B32AC-0ABC-0E7B-294B-708C591BFA2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4998F4-2F81-4369-A9C3-4C11FF2B705D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E3C45FD-2DA7-21D3-D7EA-EDB8CC0DEDE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A7EF4F3-F356-D015-B51C-F58A2EFAFC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1945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2F443A1-A369-99FA-DAC7-9F6B92627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200" noProof="1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327973" cy="1079971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205037"/>
            <a:ext cx="5327972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17003-12B8-DA47-F8E1-382B0F5AA9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BE412D-10C7-44A0-BC40-FC8DD30592C7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D2F484C-0C8C-D0FD-09BC-0B16D6CA57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EF20DBE-D9A9-41D0-C209-117723142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04568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2F443A1-A369-99FA-DAC7-9F6B92627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200" noProof="1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327973" cy="1079971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205037"/>
            <a:ext cx="5327972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B3000-AED7-FFA7-06DD-1B8AF1D7EF5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7ABD72-D0D7-429E-B3E1-1252DD21ED20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980F80-8A9D-A1A1-2592-73099A5065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21E2DBB-4A09-9204-F075-52D5356D84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40881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2F443A1-A369-99FA-DAC7-9F6B92627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200" noProof="1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327973" cy="415498"/>
          </a:xfrm>
        </p:spPr>
        <p:txBody>
          <a:bodyPr>
            <a:sp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9DCEB1-9C2B-0120-BA93-9B57D41B94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3429000"/>
            <a:ext cx="6096000" cy="3429000"/>
          </a:xfrm>
          <a:solidFill>
            <a:schemeClr val="tx1"/>
          </a:solidFill>
        </p:spPr>
        <p:txBody>
          <a:bodyPr lIns="360000" tIns="360000" rIns="36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 marL="1076325" indent="0"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0C619-D2A1-26CD-F8DE-1F1FC0A0EB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23836F-07D2-4172-8173-10D42966730C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E340A2-ADB0-C4DB-BEC4-741C5D2BFA9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F832BD1-9BBA-98CE-116F-05ABC6CBA9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54837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2F443A1-A369-99FA-DAC7-9F6B92627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200" noProof="1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327973" cy="415498"/>
          </a:xfrm>
        </p:spPr>
        <p:txBody>
          <a:bodyPr>
            <a:sp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9DCEB1-9C2B-0120-BA93-9B57D41B94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3429000"/>
            <a:ext cx="6096000" cy="3429000"/>
          </a:xfrm>
          <a:solidFill>
            <a:schemeClr val="tx1"/>
          </a:solidFill>
        </p:spPr>
        <p:txBody>
          <a:bodyPr lIns="360000" tIns="360000" rIns="36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 marL="1076325" indent="0"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A142A-BF4E-5EF0-8055-D60384BD50E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3A5BA6-4852-4E5E-894B-0E83F84A5EB0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F780F4-1A92-F147-469C-3F289BD99E6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96244F1-5AD7-1A82-FC48-D3C4AC0F7D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43028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2F443A1-A369-99FA-DAC7-9F6B92627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200" noProof="1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327973" cy="415498"/>
          </a:xfrm>
        </p:spPr>
        <p:txBody>
          <a:bodyPr>
            <a:sp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9DCEB1-9C2B-0120-BA93-9B57D41B94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3429000"/>
            <a:ext cx="6096000" cy="3429000"/>
          </a:xfrm>
          <a:solidFill>
            <a:schemeClr val="tx1"/>
          </a:solidFill>
        </p:spPr>
        <p:txBody>
          <a:bodyPr lIns="360000" tIns="360000" rIns="36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 marL="1076325" indent="0"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993854-8244-43E3-C637-3DC3E22EE8C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F8722D-ED71-43A3-B087-B2D89AD1642A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C7C5B-53CC-BAF2-FF29-BF8EBB2FDDB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487434-97D5-2547-3523-2345F0919C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79673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2F443A1-A369-99FA-DAC7-9F6B92627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200" noProof="1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327973" cy="415498"/>
          </a:xfrm>
        </p:spPr>
        <p:txBody>
          <a:bodyPr>
            <a:sp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9DCEB1-9C2B-0120-BA93-9B57D41B94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3429000"/>
            <a:ext cx="6096000" cy="3429000"/>
          </a:xfrm>
          <a:solidFill>
            <a:schemeClr val="tx1"/>
          </a:solidFill>
        </p:spPr>
        <p:txBody>
          <a:bodyPr lIns="360000" tIns="360000" rIns="36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 marL="1076325" indent="0"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59C5E6-3848-DD51-861F-15601395690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4535FB-B9C7-4FBE-8088-AC076C86813D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FDF37D-70A5-B3BF-17C8-24A668D691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3D1A9-B4DE-2DBA-6821-ED921573F1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152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3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2F443A1-A369-99FA-DAC7-9F6B92627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200" noProof="1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327973" cy="415498"/>
          </a:xfrm>
        </p:spPr>
        <p:txBody>
          <a:bodyPr>
            <a:sp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9DCEB1-9C2B-0120-BA93-9B57D41B94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3429000"/>
            <a:ext cx="6096000" cy="3429000"/>
          </a:xfrm>
          <a:solidFill>
            <a:schemeClr val="bg1"/>
          </a:solidFill>
        </p:spPr>
        <p:txBody>
          <a:bodyPr lIns="360000" tIns="360000" rIns="360000" b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F7FF4B69-C798-C3F1-7188-B925B0373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0E494-A65E-1D78-DB63-3C5D959CBFE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93C2D9-4607-4F25-838E-29642C274E85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7EEDB51-27D7-7F66-3869-56438094A3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036D707-D9E0-5D34-60D5-E79DC688158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867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C-BY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E52C-9E06-4E02-8127-1255946ED61A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FCC3E25D-5FFA-8583-6320-58A89111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309320"/>
            <a:ext cx="7128792" cy="143869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F108979D-2C35-8DF7-C967-157BD0DD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456" y="6093296"/>
            <a:ext cx="360000" cy="360000"/>
          </a:xfrm>
          <a:prstGeom prst="rect">
            <a:avLst/>
          </a:prstGeom>
        </p:spPr>
      </p:pic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C1BC6918-6C5B-C3AF-A51B-FB591F80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88" y="6093296"/>
            <a:ext cx="360000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85E044-ACE3-4A12-B709-E06CC826C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71696" y="6093296"/>
            <a:ext cx="1799968" cy="3600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GB" sz="800" dirty="0">
                <a:solidFill>
                  <a:schemeClr val="tx1"/>
                </a:solidFill>
                <a:effectLst/>
              </a:rPr>
              <a:t>Content is available under</a:t>
            </a:r>
          </a:p>
          <a:p>
            <a:pPr algn="l"/>
            <a:r>
              <a:rPr lang="en-GB" sz="800" dirty="0">
                <a:solidFill>
                  <a:schemeClr val="tx1"/>
                </a:solidFill>
                <a:effectLst/>
              </a:rPr>
              <a:t>CC BY 4.0 unless otherwise stated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3EA7968-9906-90DD-0C99-D5655D7F7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596526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3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2F443A1-A369-99FA-DAC7-9F6B92627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200" noProof="1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327973" cy="415498"/>
          </a:xfrm>
        </p:spPr>
        <p:txBody>
          <a:bodyPr>
            <a:sp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9DCEB1-9C2B-0120-BA93-9B57D41B94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3429000"/>
            <a:ext cx="6096000" cy="3429000"/>
          </a:xfrm>
          <a:solidFill>
            <a:schemeClr val="accent3"/>
          </a:solidFill>
        </p:spPr>
        <p:txBody>
          <a:bodyPr lIns="360000" tIns="360000" rIns="360000" b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F7FF4B69-C798-C3F1-7188-B925B0373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DC4F0-F8C6-06CD-A34E-EF0D5D3EF4F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8095AFD-E228-47A8-9880-4B3042A2D1C2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F46D1C0-3FD0-2362-C159-BEADDB3EF46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6C20592-6442-81CE-E493-1241C6AC5F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8722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3 R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2F443A1-A369-99FA-DAC7-9F6B92627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200" noProof="1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327973" cy="415498"/>
          </a:xfrm>
        </p:spPr>
        <p:txBody>
          <a:bodyPr>
            <a:sp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9DCEB1-9C2B-0120-BA93-9B57D41B94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3429000"/>
            <a:ext cx="6096000" cy="3429000"/>
          </a:xfrm>
          <a:solidFill>
            <a:schemeClr val="accent2"/>
          </a:solidFill>
        </p:spPr>
        <p:txBody>
          <a:bodyPr lIns="360000" tIns="360000" rIns="360000" b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F7FF4B69-C798-C3F1-7188-B925B0373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26E52-F01E-BC81-F222-7E4621B6277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18B24D6-225C-438B-9C73-85BA01452FEB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C7057D4-C8D8-E41D-29C3-A43C0026CE8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29318E7-B01A-6A00-49C8-15BE06F4491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25615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3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2F443A1-A369-99FA-DAC7-9F6B92627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200" noProof="1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327973" cy="415498"/>
          </a:xfrm>
        </p:spPr>
        <p:txBody>
          <a:bodyPr>
            <a:sp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9DCEB1-9C2B-0120-BA93-9B57D41B94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3429000"/>
            <a:ext cx="6096000" cy="3429000"/>
          </a:xfrm>
          <a:solidFill>
            <a:schemeClr val="accent1"/>
          </a:solidFill>
        </p:spPr>
        <p:txBody>
          <a:bodyPr lIns="360000" tIns="360000" rIns="360000" b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F7FF4B69-C798-C3F1-7188-B925B0373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89FBD-DF44-BB8B-9867-383C65A5BB2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E8A63E-1279-4B24-8B51-13CB96A8745B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79603E4-4E8F-7DE5-DBF4-3D80A204C0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5C845B-33B8-3089-1820-F8375F1F31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25841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2F443A1-A369-99FA-DAC7-9F6B92627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200" noProof="1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image, Fit the image to frame by choosing: crop&gt;fit / rajaa&gt;sovita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327973" cy="415498"/>
          </a:xfrm>
        </p:spPr>
        <p:txBody>
          <a:bodyPr>
            <a:sp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C31FA69-E208-B16D-749C-C889E904F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6165336"/>
            <a:ext cx="385200" cy="28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B1E97D-067B-6A56-E3C1-E0B0E8237E3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A0E1B14-5FAD-4728-B6F7-3C24CEE5BF4A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DD562FA-3522-5D86-6B5D-D46C31407CA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035D3F8-519A-BD10-B212-14EA8C3C6B2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93341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2F443A1-A369-99FA-DAC7-9F6B92627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200" noProof="1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image, Fit the image to frame by choosing: crop&gt;fit / rajaa&gt;sovita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327973" cy="415498"/>
          </a:xfrm>
        </p:spPr>
        <p:txBody>
          <a:bodyPr>
            <a:sp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C31FA69-E208-B16D-749C-C889E904F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6165336"/>
            <a:ext cx="385200" cy="28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08E6FE-529C-6F82-E69C-32498ED0463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E221B3-DF53-4B90-9863-FDE648642654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28CC8F0-0CF6-102F-F83A-926998C0334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5F946C-BD14-D558-2FBC-9358BC12A7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61057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C5E8-F8E2-4AC9-A312-DA4BC489321B}" type="datetime1">
              <a:rPr lang="fi-FI" smtClean="0"/>
              <a:t>29.4.2026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1E4B692-D8EE-2089-7427-A5399BE66F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07988" y="1844674"/>
            <a:ext cx="2016119" cy="129629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DFA5604-DFA9-5599-E5FB-95F12FB285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8" y="3284538"/>
            <a:ext cx="2015604" cy="2592387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827A3A4-CC58-367B-E36F-7AC44E8EC4DB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711607" y="1844674"/>
            <a:ext cx="2088765" cy="129629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6A71658-2640-5820-00C0-A497E0475D0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087880" y="1844674"/>
            <a:ext cx="2016738" cy="129629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507729F-3FC3-227F-5A8B-85517FBB16B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392126" y="1844674"/>
            <a:ext cx="2088765" cy="129629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B959ACE-C45A-F672-6EF3-2497A285A008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9768409" y="1844674"/>
            <a:ext cx="2016120" cy="129629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D9D79536-3D7F-7D6F-2BE3-5C618CB120D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11624" y="3284538"/>
            <a:ext cx="2088232" cy="2592387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E9B545D8-3555-6CE3-D8FD-D2E749B189F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88198" y="3284538"/>
            <a:ext cx="2015604" cy="2592387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6DB34C07-D845-0A71-7110-873D3E54FE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92144" y="3284538"/>
            <a:ext cx="2088232" cy="2592387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812168A2-46B4-55B8-F41F-994C00D2483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769028" y="3284538"/>
            <a:ext cx="2015604" cy="2592387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395700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261A-7C95-4944-BB45-6807A0B21284}" type="datetime1">
              <a:rPr lang="fi-FI" smtClean="0"/>
              <a:t>29.4.2026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2909D46F-AC09-DECA-BACA-C1675FF98C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8" y="3573016"/>
            <a:ext cx="2015604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687E3998-D801-6A68-FC17-6DEBC7159F7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11624" y="3573016"/>
            <a:ext cx="2088232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D97F3D4F-F6AB-ED14-9484-30FEA150613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88198" y="3573016"/>
            <a:ext cx="2015604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F5BB4B25-AFF9-AFEA-85BA-E387072E794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392144" y="3573016"/>
            <a:ext cx="2088232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ADB44BCB-11F4-E11F-6050-6499858CFA4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769028" y="3573016"/>
            <a:ext cx="2015604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0527BA6-8E7F-91F7-0FF5-EAFF7FBB237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07988" y="1844673"/>
            <a:ext cx="1584000" cy="15840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5B7FD09-6933-9B2C-E660-44271E46576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2711607" y="1844673"/>
            <a:ext cx="1584000" cy="15840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E9BC9FF-8079-A9F7-940B-AD180B5C711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087880" y="1844673"/>
            <a:ext cx="1584000" cy="15840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BE256EA-AF3A-004E-60D5-EB46182584F3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392126" y="1844673"/>
            <a:ext cx="1584000" cy="15840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3F0EB54-3301-1385-D27F-5E7B2877AC9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9768409" y="1844673"/>
            <a:ext cx="1584000" cy="15840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5728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D551-224F-4275-99F4-007B49D96B02}" type="datetime1">
              <a:rPr lang="fi-FI" smtClean="0"/>
              <a:t>29.4.2026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2909D46F-AC09-DECA-BACA-C1675FF98C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8" y="3573016"/>
            <a:ext cx="2015604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687E3998-D801-6A68-FC17-6DEBC7159F7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11624" y="3573016"/>
            <a:ext cx="2088232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D97F3D4F-F6AB-ED14-9484-30FEA150613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88198" y="3573016"/>
            <a:ext cx="2015604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F5BB4B25-AFF9-AFEA-85BA-E387072E794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392144" y="3573016"/>
            <a:ext cx="2088232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ADB44BCB-11F4-E11F-6050-6499858CFA4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769028" y="3573016"/>
            <a:ext cx="2015604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0527BA6-8E7F-91F7-0FF5-EAFF7FBB237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07988" y="1844673"/>
            <a:ext cx="1584000" cy="15840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5B7FD09-6933-9B2C-E660-44271E46576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2711607" y="1844673"/>
            <a:ext cx="1584000" cy="15840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E9BC9FF-8079-A9F7-940B-AD180B5C711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087880" y="1844673"/>
            <a:ext cx="1584000" cy="15840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BE256EA-AF3A-004E-60D5-EB46182584F3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392126" y="1844673"/>
            <a:ext cx="1584000" cy="15840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3F0EB54-3301-1385-D27F-5E7B2877AC9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9768409" y="1844673"/>
            <a:ext cx="1584000" cy="15840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8355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707D-46A7-4EB0-836C-EDA26A1FAB33}" type="datetime1">
              <a:rPr lang="fi-FI" smtClean="0"/>
              <a:t>29.4.2026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2909D46F-AC09-DECA-BACA-C1675FF98C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8" y="3573016"/>
            <a:ext cx="2015604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687E3998-D801-6A68-FC17-6DEBC7159F7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11624" y="3573016"/>
            <a:ext cx="2088232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D97F3D4F-F6AB-ED14-9484-30FEA150613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88198" y="3573016"/>
            <a:ext cx="2015604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F5BB4B25-AFF9-AFEA-85BA-E387072E794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392144" y="3573016"/>
            <a:ext cx="2088232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ADB44BCB-11F4-E11F-6050-6499858CFA4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769028" y="3573016"/>
            <a:ext cx="2015604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0527BA6-8E7F-91F7-0FF5-EAFF7FBB237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07988" y="1844673"/>
            <a:ext cx="1584000" cy="1584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5B7FD09-6933-9B2C-E660-44271E46576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2711607" y="1844673"/>
            <a:ext cx="1584000" cy="1584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E9BC9FF-8079-A9F7-940B-AD180B5C711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087880" y="1844673"/>
            <a:ext cx="1584000" cy="1584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BE256EA-AF3A-004E-60D5-EB46182584F3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392126" y="1844673"/>
            <a:ext cx="1584000" cy="1584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3F0EB54-3301-1385-D27F-5E7B2877AC9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9768409" y="1844673"/>
            <a:ext cx="1584000" cy="1584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1147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3782-270A-4206-B651-06645730FAE2}" type="datetime1">
              <a:rPr lang="fi-FI" smtClean="0"/>
              <a:t>29.4.2026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2909D46F-AC09-DECA-BACA-C1675FF98C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8" y="3573016"/>
            <a:ext cx="2015604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687E3998-D801-6A68-FC17-6DEBC7159F7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11624" y="3573016"/>
            <a:ext cx="2088232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D97F3D4F-F6AB-ED14-9484-30FEA150613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88198" y="3573016"/>
            <a:ext cx="2015604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F5BB4B25-AFF9-AFEA-85BA-E387072E794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392144" y="3573016"/>
            <a:ext cx="2088232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ADB44BCB-11F4-E11F-6050-6499858CFA4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769028" y="3573016"/>
            <a:ext cx="2015604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0527BA6-8E7F-91F7-0FF5-EAFF7FBB237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07988" y="1844673"/>
            <a:ext cx="1584000" cy="1584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5B7FD09-6933-9B2C-E660-44271E46576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2711607" y="1844673"/>
            <a:ext cx="1584000" cy="1584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E9BC9FF-8079-A9F7-940B-AD180B5C711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087880" y="1844673"/>
            <a:ext cx="1584000" cy="1584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BE256EA-AF3A-004E-60D5-EB46182584F3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392126" y="1844673"/>
            <a:ext cx="1584000" cy="1584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3F0EB54-3301-1385-D27F-5E7B2877AC9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9768409" y="1844673"/>
            <a:ext cx="1584000" cy="1584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32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C-BY-NC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C13B-943D-4C5D-A3A3-F23FB1E21FDB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FCC3E25D-5FFA-8583-6320-58A89111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7728" y="6309320"/>
            <a:ext cx="6552728" cy="143869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F108979D-2C35-8DF7-C967-157BD0DD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456" y="6093296"/>
            <a:ext cx="360000" cy="360000"/>
          </a:xfrm>
          <a:prstGeom prst="rect">
            <a:avLst/>
          </a:prstGeom>
        </p:spPr>
      </p:pic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C1BC6918-6C5B-C3AF-A51B-FB591F80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88" y="6093296"/>
            <a:ext cx="360000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85E044-ACE3-4A12-B709-E06CC826C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03744" y="6093296"/>
            <a:ext cx="1871976" cy="3600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800" dirty="0">
                <a:solidFill>
                  <a:schemeClr val="tx1"/>
                </a:solidFill>
                <a:effectLst/>
              </a:rPr>
              <a:t>Content is available under</a:t>
            </a:r>
          </a:p>
          <a:p>
            <a:pPr algn="l"/>
            <a:r>
              <a:rPr lang="en-US" sz="800" dirty="0">
                <a:solidFill>
                  <a:schemeClr val="tx1"/>
                </a:solidFill>
                <a:effectLst/>
              </a:rPr>
              <a:t>CC BY-NC 4.0 unless otherwise stated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746A0EE7-1655-B8BB-A7A6-5A671F5AC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1504" y="6093296"/>
            <a:ext cx="360000" cy="360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6FF73-4D19-0D8D-6148-301F8C2E2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3232959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C96E9-BA5C-FE6D-29D4-7D5BDF67E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35A839-C462-B1DD-93DB-75C65FA03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4A0A-2B19-4E02-A46E-C3733585306B}" type="datetime1">
              <a:rPr lang="fi-FI" smtClean="0"/>
              <a:t>29.4.2026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23428-9C34-BE00-F14D-566DEEC4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C2FB49-CD3A-1DDD-E564-703C4FE25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79080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38857C-8954-2CAC-937A-943D6443A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789D-15AF-4DE1-B71E-CD772EDCD869}" type="datetime1">
              <a:rPr lang="fi-FI" smtClean="0"/>
              <a:t>29.4.2026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ABC24-E5EB-DE80-2D0D-1287AD8F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3041E-A4B9-C59D-237D-00ECB5319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06898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C96E9-BA5C-FE6D-29D4-7D5BDF67E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35A839-C462-B1DD-93DB-75C65FA03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007A0A-79B9-4CC6-B118-E0D49E3E39E6}" type="datetime1">
              <a:rPr lang="fi-FI" smtClean="0"/>
              <a:t>29.4.2026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23428-9C34-BE00-F14D-566DEEC4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C2FB49-CD3A-1DDD-E564-703C4FE25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84BE95A-A922-2BF2-1E8C-87BF84158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44855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38857C-8954-2CAC-937A-943D6443A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409FCB-0F04-47D2-9B5C-A316368B1169}" type="datetime1">
              <a:rPr lang="fi-FI" smtClean="0"/>
              <a:t>29.4.2026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ABC24-E5EB-DE80-2D0D-1287AD8F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3041E-A4B9-C59D-237D-00ECB5319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0EE8852-CD7C-BD4D-4DA0-21C63C2F1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59337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74A4D6E-EA47-4FB6-4842-6266F7987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379A93-4718-A4A6-52FF-0770DDE1F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2805066"/>
            <a:ext cx="4895924" cy="3648121"/>
          </a:xfrm>
          <a:custGeom>
            <a:avLst/>
            <a:gdLst>
              <a:gd name="T0" fmla="*/ 6475 w 6475"/>
              <a:gd name="T1" fmla="*/ 1671 h 4824"/>
              <a:gd name="T2" fmla="*/ 6332 w 6475"/>
              <a:gd name="T3" fmla="*/ 2506 h 4824"/>
              <a:gd name="T4" fmla="*/ 6191 w 6475"/>
              <a:gd name="T5" fmla="*/ 3343 h 4824"/>
              <a:gd name="T6" fmla="*/ 5547 w 6475"/>
              <a:gd name="T7" fmla="*/ 3343 h 4824"/>
              <a:gd name="T8" fmla="*/ 5428 w 6475"/>
              <a:gd name="T9" fmla="*/ 2506 h 4824"/>
              <a:gd name="T10" fmla="*/ 5309 w 6475"/>
              <a:gd name="T11" fmla="*/ 1671 h 4824"/>
              <a:gd name="T12" fmla="*/ 5309 w 6475"/>
              <a:gd name="T13" fmla="*/ 835 h 4824"/>
              <a:gd name="T14" fmla="*/ 5309 w 6475"/>
              <a:gd name="T15" fmla="*/ 0 h 4824"/>
              <a:gd name="T16" fmla="*/ 5892 w 6475"/>
              <a:gd name="T17" fmla="*/ 0 h 4824"/>
              <a:gd name="T18" fmla="*/ 6475 w 6475"/>
              <a:gd name="T19" fmla="*/ 0 h 4824"/>
              <a:gd name="T20" fmla="*/ 6475 w 6475"/>
              <a:gd name="T21" fmla="*/ 835 h 4824"/>
              <a:gd name="T22" fmla="*/ 6475 w 6475"/>
              <a:gd name="T23" fmla="*/ 1671 h 4824"/>
              <a:gd name="T24" fmla="*/ 3041 w 6475"/>
              <a:gd name="T25" fmla="*/ 3007 h 4824"/>
              <a:gd name="T26" fmla="*/ 2742 w 6475"/>
              <a:gd name="T27" fmla="*/ 2147 h 4824"/>
              <a:gd name="T28" fmla="*/ 2444 w 6475"/>
              <a:gd name="T29" fmla="*/ 1289 h 4824"/>
              <a:gd name="T30" fmla="*/ 2145 w 6475"/>
              <a:gd name="T31" fmla="*/ 2147 h 4824"/>
              <a:gd name="T32" fmla="*/ 1847 w 6475"/>
              <a:gd name="T33" fmla="*/ 3007 h 4824"/>
              <a:gd name="T34" fmla="*/ 2444 w 6475"/>
              <a:gd name="T35" fmla="*/ 3007 h 4824"/>
              <a:gd name="T36" fmla="*/ 3041 w 6475"/>
              <a:gd name="T37" fmla="*/ 3007 h 4824"/>
              <a:gd name="T38" fmla="*/ 4887 w 6475"/>
              <a:gd name="T39" fmla="*/ 4824 h 4824"/>
              <a:gd name="T40" fmla="*/ 4278 w 6475"/>
              <a:gd name="T41" fmla="*/ 4824 h 4824"/>
              <a:gd name="T42" fmla="*/ 3671 w 6475"/>
              <a:gd name="T43" fmla="*/ 4824 h 4824"/>
              <a:gd name="T44" fmla="*/ 3375 w 6475"/>
              <a:gd name="T45" fmla="*/ 3971 h 4824"/>
              <a:gd name="T46" fmla="*/ 2444 w 6475"/>
              <a:gd name="T47" fmla="*/ 3971 h 4824"/>
              <a:gd name="T48" fmla="*/ 1513 w 6475"/>
              <a:gd name="T49" fmla="*/ 3971 h 4824"/>
              <a:gd name="T50" fmla="*/ 1216 w 6475"/>
              <a:gd name="T51" fmla="*/ 4824 h 4824"/>
              <a:gd name="T52" fmla="*/ 607 w 6475"/>
              <a:gd name="T53" fmla="*/ 4824 h 4824"/>
              <a:gd name="T54" fmla="*/ 0 w 6475"/>
              <a:gd name="T55" fmla="*/ 4824 h 4824"/>
              <a:gd name="T56" fmla="*/ 214 w 6475"/>
              <a:gd name="T57" fmla="*/ 4221 h 4824"/>
              <a:gd name="T58" fmla="*/ 427 w 6475"/>
              <a:gd name="T59" fmla="*/ 3618 h 4824"/>
              <a:gd name="T60" fmla="*/ 641 w 6475"/>
              <a:gd name="T61" fmla="*/ 3015 h 4824"/>
              <a:gd name="T62" fmla="*/ 856 w 6475"/>
              <a:gd name="T63" fmla="*/ 2412 h 4824"/>
              <a:gd name="T64" fmla="*/ 1070 w 6475"/>
              <a:gd name="T65" fmla="*/ 1809 h 4824"/>
              <a:gd name="T66" fmla="*/ 1285 w 6475"/>
              <a:gd name="T67" fmla="*/ 1206 h 4824"/>
              <a:gd name="T68" fmla="*/ 1499 w 6475"/>
              <a:gd name="T69" fmla="*/ 603 h 4824"/>
              <a:gd name="T70" fmla="*/ 1714 w 6475"/>
              <a:gd name="T71" fmla="*/ 0 h 4824"/>
              <a:gd name="T72" fmla="*/ 2443 w 6475"/>
              <a:gd name="T73" fmla="*/ 0 h 4824"/>
              <a:gd name="T74" fmla="*/ 3173 w 6475"/>
              <a:gd name="T75" fmla="*/ 0 h 4824"/>
              <a:gd name="T76" fmla="*/ 3387 w 6475"/>
              <a:gd name="T77" fmla="*/ 603 h 4824"/>
              <a:gd name="T78" fmla="*/ 3601 w 6475"/>
              <a:gd name="T79" fmla="*/ 1206 h 4824"/>
              <a:gd name="T80" fmla="*/ 3814 w 6475"/>
              <a:gd name="T81" fmla="*/ 1809 h 4824"/>
              <a:gd name="T82" fmla="*/ 4029 w 6475"/>
              <a:gd name="T83" fmla="*/ 2412 h 4824"/>
              <a:gd name="T84" fmla="*/ 4243 w 6475"/>
              <a:gd name="T85" fmla="*/ 3015 h 4824"/>
              <a:gd name="T86" fmla="*/ 4458 w 6475"/>
              <a:gd name="T87" fmla="*/ 3618 h 4824"/>
              <a:gd name="T88" fmla="*/ 4672 w 6475"/>
              <a:gd name="T89" fmla="*/ 4221 h 4824"/>
              <a:gd name="T90" fmla="*/ 4887 w 6475"/>
              <a:gd name="T91" fmla="*/ 4824 h 4824"/>
              <a:gd name="T92" fmla="*/ 5343 w 6475"/>
              <a:gd name="T93" fmla="*/ 4824 h 4824"/>
              <a:gd name="T94" fmla="*/ 5343 w 6475"/>
              <a:gd name="T95" fmla="*/ 4277 h 4824"/>
              <a:gd name="T96" fmla="*/ 5343 w 6475"/>
              <a:gd name="T97" fmla="*/ 3730 h 4824"/>
              <a:gd name="T98" fmla="*/ 5891 w 6475"/>
              <a:gd name="T99" fmla="*/ 3730 h 4824"/>
              <a:gd name="T100" fmla="*/ 6440 w 6475"/>
              <a:gd name="T101" fmla="*/ 3730 h 4824"/>
              <a:gd name="T102" fmla="*/ 6440 w 6475"/>
              <a:gd name="T103" fmla="*/ 4277 h 4824"/>
              <a:gd name="T104" fmla="*/ 6440 w 6475"/>
              <a:gd name="T105" fmla="*/ 4824 h 4824"/>
              <a:gd name="T106" fmla="*/ 5891 w 6475"/>
              <a:gd name="T107" fmla="*/ 4824 h 4824"/>
              <a:gd name="T108" fmla="*/ 5343 w 6475"/>
              <a:gd name="T109" fmla="*/ 4824 h 4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475" h="4824">
                <a:moveTo>
                  <a:pt x="6475" y="1671"/>
                </a:moveTo>
                <a:lnTo>
                  <a:pt x="6332" y="2506"/>
                </a:lnTo>
                <a:lnTo>
                  <a:pt x="6191" y="3343"/>
                </a:lnTo>
                <a:lnTo>
                  <a:pt x="5547" y="3343"/>
                </a:lnTo>
                <a:lnTo>
                  <a:pt x="5428" y="2506"/>
                </a:lnTo>
                <a:lnTo>
                  <a:pt x="5309" y="1671"/>
                </a:lnTo>
                <a:lnTo>
                  <a:pt x="5309" y="835"/>
                </a:lnTo>
                <a:lnTo>
                  <a:pt x="5309" y="0"/>
                </a:lnTo>
                <a:lnTo>
                  <a:pt x="5892" y="0"/>
                </a:lnTo>
                <a:lnTo>
                  <a:pt x="6475" y="0"/>
                </a:lnTo>
                <a:lnTo>
                  <a:pt x="6475" y="835"/>
                </a:lnTo>
                <a:lnTo>
                  <a:pt x="6475" y="1671"/>
                </a:lnTo>
                <a:close/>
                <a:moveTo>
                  <a:pt x="3041" y="3007"/>
                </a:moveTo>
                <a:lnTo>
                  <a:pt x="2742" y="2147"/>
                </a:lnTo>
                <a:lnTo>
                  <a:pt x="2444" y="1289"/>
                </a:lnTo>
                <a:lnTo>
                  <a:pt x="2145" y="2147"/>
                </a:lnTo>
                <a:lnTo>
                  <a:pt x="1847" y="3007"/>
                </a:lnTo>
                <a:lnTo>
                  <a:pt x="2444" y="3007"/>
                </a:lnTo>
                <a:lnTo>
                  <a:pt x="3041" y="3007"/>
                </a:lnTo>
                <a:close/>
                <a:moveTo>
                  <a:pt x="4887" y="4824"/>
                </a:moveTo>
                <a:lnTo>
                  <a:pt x="4278" y="4824"/>
                </a:lnTo>
                <a:lnTo>
                  <a:pt x="3671" y="4824"/>
                </a:lnTo>
                <a:lnTo>
                  <a:pt x="3375" y="3971"/>
                </a:lnTo>
                <a:lnTo>
                  <a:pt x="2444" y="3971"/>
                </a:lnTo>
                <a:lnTo>
                  <a:pt x="1513" y="3971"/>
                </a:lnTo>
                <a:lnTo>
                  <a:pt x="1216" y="4824"/>
                </a:lnTo>
                <a:lnTo>
                  <a:pt x="607" y="4824"/>
                </a:lnTo>
                <a:lnTo>
                  <a:pt x="0" y="4824"/>
                </a:lnTo>
                <a:lnTo>
                  <a:pt x="214" y="4221"/>
                </a:lnTo>
                <a:lnTo>
                  <a:pt x="427" y="3618"/>
                </a:lnTo>
                <a:lnTo>
                  <a:pt x="641" y="3015"/>
                </a:lnTo>
                <a:lnTo>
                  <a:pt x="856" y="2412"/>
                </a:lnTo>
                <a:lnTo>
                  <a:pt x="1070" y="1809"/>
                </a:lnTo>
                <a:lnTo>
                  <a:pt x="1285" y="1206"/>
                </a:lnTo>
                <a:lnTo>
                  <a:pt x="1499" y="603"/>
                </a:lnTo>
                <a:lnTo>
                  <a:pt x="1714" y="0"/>
                </a:lnTo>
                <a:lnTo>
                  <a:pt x="2443" y="0"/>
                </a:lnTo>
                <a:lnTo>
                  <a:pt x="3173" y="0"/>
                </a:lnTo>
                <a:lnTo>
                  <a:pt x="3387" y="603"/>
                </a:lnTo>
                <a:lnTo>
                  <a:pt x="3601" y="1206"/>
                </a:lnTo>
                <a:lnTo>
                  <a:pt x="3814" y="1809"/>
                </a:lnTo>
                <a:lnTo>
                  <a:pt x="4029" y="2412"/>
                </a:lnTo>
                <a:lnTo>
                  <a:pt x="4243" y="3015"/>
                </a:lnTo>
                <a:lnTo>
                  <a:pt x="4458" y="3618"/>
                </a:lnTo>
                <a:lnTo>
                  <a:pt x="4672" y="4221"/>
                </a:lnTo>
                <a:lnTo>
                  <a:pt x="4887" y="4824"/>
                </a:lnTo>
                <a:close/>
                <a:moveTo>
                  <a:pt x="5343" y="4824"/>
                </a:moveTo>
                <a:lnTo>
                  <a:pt x="5343" y="4277"/>
                </a:lnTo>
                <a:lnTo>
                  <a:pt x="5343" y="3730"/>
                </a:lnTo>
                <a:lnTo>
                  <a:pt x="5891" y="3730"/>
                </a:lnTo>
                <a:lnTo>
                  <a:pt x="6440" y="3730"/>
                </a:lnTo>
                <a:lnTo>
                  <a:pt x="6440" y="4277"/>
                </a:lnTo>
                <a:lnTo>
                  <a:pt x="6440" y="4824"/>
                </a:lnTo>
                <a:lnTo>
                  <a:pt x="5891" y="4824"/>
                </a:lnTo>
                <a:lnTo>
                  <a:pt x="5343" y="48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C8E3E2-A6A7-5047-7F76-5A852C28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249172"/>
            <a:ext cx="1512168" cy="504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+mj-lt"/>
              </a:rPr>
              <a:t>Kiitos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19FAC3-FDFD-0982-174D-64BFD817B08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4F8133-8528-4719-A1A6-CE05B2DA2B36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BF6814-EA9F-9642-988B-BA0DCA001BE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56040" y="6309320"/>
            <a:ext cx="3744416" cy="1438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4FCAF-E233-9309-B54B-CAB9B5DA07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165C98D3-985C-5D09-0F62-234BE3AB5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769778"/>
            <a:ext cx="1438214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90000"/>
              </a:lnSpc>
              <a:spcBef>
                <a:spcPts val="800"/>
              </a:spcBef>
              <a:buFontTx/>
              <a:buNone/>
              <a:defRPr sz="3000" b="1" spc="-50" baseline="0">
                <a:latin typeface="+mj-lt"/>
              </a:defRPr>
            </a:lvl1pPr>
            <a:lvl2pPr marL="26670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/>
            </a:lvl2pPr>
            <a:lvl3pPr marL="542925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3pPr>
            <a:lvl4pPr marL="8096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4pPr>
            <a:lvl5pPr marL="10763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5pPr>
            <a:lvl6pPr marL="13430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6pPr>
            <a:lvl7pPr marL="1619250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7pPr>
            <a:lvl8pPr marL="18859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8pPr>
            <a:lvl9pPr marL="21526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sz="3200" dirty="0">
                <a:solidFill>
                  <a:schemeClr val="bg1"/>
                </a:solidFill>
              </a:rPr>
              <a:t>aalto.fi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E981A1-63EF-5A62-16BF-911E556C4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48576" y="2004866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966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74A4D6E-EA47-4FB6-4842-6266F7987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379A93-4718-A4A6-52FF-0770DDE1F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2805066"/>
            <a:ext cx="4895924" cy="3648121"/>
          </a:xfrm>
          <a:custGeom>
            <a:avLst/>
            <a:gdLst>
              <a:gd name="T0" fmla="*/ 6475 w 6475"/>
              <a:gd name="T1" fmla="*/ 1671 h 4824"/>
              <a:gd name="T2" fmla="*/ 6332 w 6475"/>
              <a:gd name="T3" fmla="*/ 2506 h 4824"/>
              <a:gd name="T4" fmla="*/ 6191 w 6475"/>
              <a:gd name="T5" fmla="*/ 3343 h 4824"/>
              <a:gd name="T6" fmla="*/ 5547 w 6475"/>
              <a:gd name="T7" fmla="*/ 3343 h 4824"/>
              <a:gd name="T8" fmla="*/ 5428 w 6475"/>
              <a:gd name="T9" fmla="*/ 2506 h 4824"/>
              <a:gd name="T10" fmla="*/ 5309 w 6475"/>
              <a:gd name="T11" fmla="*/ 1671 h 4824"/>
              <a:gd name="T12" fmla="*/ 5309 w 6475"/>
              <a:gd name="T13" fmla="*/ 835 h 4824"/>
              <a:gd name="T14" fmla="*/ 5309 w 6475"/>
              <a:gd name="T15" fmla="*/ 0 h 4824"/>
              <a:gd name="T16" fmla="*/ 5892 w 6475"/>
              <a:gd name="T17" fmla="*/ 0 h 4824"/>
              <a:gd name="T18" fmla="*/ 6475 w 6475"/>
              <a:gd name="T19" fmla="*/ 0 h 4824"/>
              <a:gd name="T20" fmla="*/ 6475 w 6475"/>
              <a:gd name="T21" fmla="*/ 835 h 4824"/>
              <a:gd name="T22" fmla="*/ 6475 w 6475"/>
              <a:gd name="T23" fmla="*/ 1671 h 4824"/>
              <a:gd name="T24" fmla="*/ 3041 w 6475"/>
              <a:gd name="T25" fmla="*/ 3007 h 4824"/>
              <a:gd name="T26" fmla="*/ 2742 w 6475"/>
              <a:gd name="T27" fmla="*/ 2147 h 4824"/>
              <a:gd name="T28" fmla="*/ 2444 w 6475"/>
              <a:gd name="T29" fmla="*/ 1289 h 4824"/>
              <a:gd name="T30" fmla="*/ 2145 w 6475"/>
              <a:gd name="T31" fmla="*/ 2147 h 4824"/>
              <a:gd name="T32" fmla="*/ 1847 w 6475"/>
              <a:gd name="T33" fmla="*/ 3007 h 4824"/>
              <a:gd name="T34" fmla="*/ 2444 w 6475"/>
              <a:gd name="T35" fmla="*/ 3007 h 4824"/>
              <a:gd name="T36" fmla="*/ 3041 w 6475"/>
              <a:gd name="T37" fmla="*/ 3007 h 4824"/>
              <a:gd name="T38" fmla="*/ 4887 w 6475"/>
              <a:gd name="T39" fmla="*/ 4824 h 4824"/>
              <a:gd name="T40" fmla="*/ 4278 w 6475"/>
              <a:gd name="T41" fmla="*/ 4824 h 4824"/>
              <a:gd name="T42" fmla="*/ 3671 w 6475"/>
              <a:gd name="T43" fmla="*/ 4824 h 4824"/>
              <a:gd name="T44" fmla="*/ 3375 w 6475"/>
              <a:gd name="T45" fmla="*/ 3971 h 4824"/>
              <a:gd name="T46" fmla="*/ 2444 w 6475"/>
              <a:gd name="T47" fmla="*/ 3971 h 4824"/>
              <a:gd name="T48" fmla="*/ 1513 w 6475"/>
              <a:gd name="T49" fmla="*/ 3971 h 4824"/>
              <a:gd name="T50" fmla="*/ 1216 w 6475"/>
              <a:gd name="T51" fmla="*/ 4824 h 4824"/>
              <a:gd name="T52" fmla="*/ 607 w 6475"/>
              <a:gd name="T53" fmla="*/ 4824 h 4824"/>
              <a:gd name="T54" fmla="*/ 0 w 6475"/>
              <a:gd name="T55" fmla="*/ 4824 h 4824"/>
              <a:gd name="T56" fmla="*/ 214 w 6475"/>
              <a:gd name="T57" fmla="*/ 4221 h 4824"/>
              <a:gd name="T58" fmla="*/ 427 w 6475"/>
              <a:gd name="T59" fmla="*/ 3618 h 4824"/>
              <a:gd name="T60" fmla="*/ 641 w 6475"/>
              <a:gd name="T61" fmla="*/ 3015 h 4824"/>
              <a:gd name="T62" fmla="*/ 856 w 6475"/>
              <a:gd name="T63" fmla="*/ 2412 h 4824"/>
              <a:gd name="T64" fmla="*/ 1070 w 6475"/>
              <a:gd name="T65" fmla="*/ 1809 h 4824"/>
              <a:gd name="T66" fmla="*/ 1285 w 6475"/>
              <a:gd name="T67" fmla="*/ 1206 h 4824"/>
              <a:gd name="T68" fmla="*/ 1499 w 6475"/>
              <a:gd name="T69" fmla="*/ 603 h 4824"/>
              <a:gd name="T70" fmla="*/ 1714 w 6475"/>
              <a:gd name="T71" fmla="*/ 0 h 4824"/>
              <a:gd name="T72" fmla="*/ 2443 w 6475"/>
              <a:gd name="T73" fmla="*/ 0 h 4824"/>
              <a:gd name="T74" fmla="*/ 3173 w 6475"/>
              <a:gd name="T75" fmla="*/ 0 h 4824"/>
              <a:gd name="T76" fmla="*/ 3387 w 6475"/>
              <a:gd name="T77" fmla="*/ 603 h 4824"/>
              <a:gd name="T78" fmla="*/ 3601 w 6475"/>
              <a:gd name="T79" fmla="*/ 1206 h 4824"/>
              <a:gd name="T80" fmla="*/ 3814 w 6475"/>
              <a:gd name="T81" fmla="*/ 1809 h 4824"/>
              <a:gd name="T82" fmla="*/ 4029 w 6475"/>
              <a:gd name="T83" fmla="*/ 2412 h 4824"/>
              <a:gd name="T84" fmla="*/ 4243 w 6475"/>
              <a:gd name="T85" fmla="*/ 3015 h 4824"/>
              <a:gd name="T86" fmla="*/ 4458 w 6475"/>
              <a:gd name="T87" fmla="*/ 3618 h 4824"/>
              <a:gd name="T88" fmla="*/ 4672 w 6475"/>
              <a:gd name="T89" fmla="*/ 4221 h 4824"/>
              <a:gd name="T90" fmla="*/ 4887 w 6475"/>
              <a:gd name="T91" fmla="*/ 4824 h 4824"/>
              <a:gd name="T92" fmla="*/ 5343 w 6475"/>
              <a:gd name="T93" fmla="*/ 4824 h 4824"/>
              <a:gd name="T94" fmla="*/ 5343 w 6475"/>
              <a:gd name="T95" fmla="*/ 4277 h 4824"/>
              <a:gd name="T96" fmla="*/ 5343 w 6475"/>
              <a:gd name="T97" fmla="*/ 3730 h 4824"/>
              <a:gd name="T98" fmla="*/ 5891 w 6475"/>
              <a:gd name="T99" fmla="*/ 3730 h 4824"/>
              <a:gd name="T100" fmla="*/ 6440 w 6475"/>
              <a:gd name="T101" fmla="*/ 3730 h 4824"/>
              <a:gd name="T102" fmla="*/ 6440 w 6475"/>
              <a:gd name="T103" fmla="*/ 4277 h 4824"/>
              <a:gd name="T104" fmla="*/ 6440 w 6475"/>
              <a:gd name="T105" fmla="*/ 4824 h 4824"/>
              <a:gd name="T106" fmla="*/ 5891 w 6475"/>
              <a:gd name="T107" fmla="*/ 4824 h 4824"/>
              <a:gd name="T108" fmla="*/ 5343 w 6475"/>
              <a:gd name="T109" fmla="*/ 4824 h 4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475" h="4824">
                <a:moveTo>
                  <a:pt x="6475" y="1671"/>
                </a:moveTo>
                <a:lnTo>
                  <a:pt x="6332" y="2506"/>
                </a:lnTo>
                <a:lnTo>
                  <a:pt x="6191" y="3343"/>
                </a:lnTo>
                <a:lnTo>
                  <a:pt x="5547" y="3343"/>
                </a:lnTo>
                <a:lnTo>
                  <a:pt x="5428" y="2506"/>
                </a:lnTo>
                <a:lnTo>
                  <a:pt x="5309" y="1671"/>
                </a:lnTo>
                <a:lnTo>
                  <a:pt x="5309" y="835"/>
                </a:lnTo>
                <a:lnTo>
                  <a:pt x="5309" y="0"/>
                </a:lnTo>
                <a:lnTo>
                  <a:pt x="5892" y="0"/>
                </a:lnTo>
                <a:lnTo>
                  <a:pt x="6475" y="0"/>
                </a:lnTo>
                <a:lnTo>
                  <a:pt x="6475" y="835"/>
                </a:lnTo>
                <a:lnTo>
                  <a:pt x="6475" y="1671"/>
                </a:lnTo>
                <a:close/>
                <a:moveTo>
                  <a:pt x="3041" y="3007"/>
                </a:moveTo>
                <a:lnTo>
                  <a:pt x="2742" y="2147"/>
                </a:lnTo>
                <a:lnTo>
                  <a:pt x="2444" y="1289"/>
                </a:lnTo>
                <a:lnTo>
                  <a:pt x="2145" y="2147"/>
                </a:lnTo>
                <a:lnTo>
                  <a:pt x="1847" y="3007"/>
                </a:lnTo>
                <a:lnTo>
                  <a:pt x="2444" y="3007"/>
                </a:lnTo>
                <a:lnTo>
                  <a:pt x="3041" y="3007"/>
                </a:lnTo>
                <a:close/>
                <a:moveTo>
                  <a:pt x="4887" y="4824"/>
                </a:moveTo>
                <a:lnTo>
                  <a:pt x="4278" y="4824"/>
                </a:lnTo>
                <a:lnTo>
                  <a:pt x="3671" y="4824"/>
                </a:lnTo>
                <a:lnTo>
                  <a:pt x="3375" y="3971"/>
                </a:lnTo>
                <a:lnTo>
                  <a:pt x="2444" y="3971"/>
                </a:lnTo>
                <a:lnTo>
                  <a:pt x="1513" y="3971"/>
                </a:lnTo>
                <a:lnTo>
                  <a:pt x="1216" y="4824"/>
                </a:lnTo>
                <a:lnTo>
                  <a:pt x="607" y="4824"/>
                </a:lnTo>
                <a:lnTo>
                  <a:pt x="0" y="4824"/>
                </a:lnTo>
                <a:lnTo>
                  <a:pt x="214" y="4221"/>
                </a:lnTo>
                <a:lnTo>
                  <a:pt x="427" y="3618"/>
                </a:lnTo>
                <a:lnTo>
                  <a:pt x="641" y="3015"/>
                </a:lnTo>
                <a:lnTo>
                  <a:pt x="856" y="2412"/>
                </a:lnTo>
                <a:lnTo>
                  <a:pt x="1070" y="1809"/>
                </a:lnTo>
                <a:lnTo>
                  <a:pt x="1285" y="1206"/>
                </a:lnTo>
                <a:lnTo>
                  <a:pt x="1499" y="603"/>
                </a:lnTo>
                <a:lnTo>
                  <a:pt x="1714" y="0"/>
                </a:lnTo>
                <a:lnTo>
                  <a:pt x="2443" y="0"/>
                </a:lnTo>
                <a:lnTo>
                  <a:pt x="3173" y="0"/>
                </a:lnTo>
                <a:lnTo>
                  <a:pt x="3387" y="603"/>
                </a:lnTo>
                <a:lnTo>
                  <a:pt x="3601" y="1206"/>
                </a:lnTo>
                <a:lnTo>
                  <a:pt x="3814" y="1809"/>
                </a:lnTo>
                <a:lnTo>
                  <a:pt x="4029" y="2412"/>
                </a:lnTo>
                <a:lnTo>
                  <a:pt x="4243" y="3015"/>
                </a:lnTo>
                <a:lnTo>
                  <a:pt x="4458" y="3618"/>
                </a:lnTo>
                <a:lnTo>
                  <a:pt x="4672" y="4221"/>
                </a:lnTo>
                <a:lnTo>
                  <a:pt x="4887" y="4824"/>
                </a:lnTo>
                <a:close/>
                <a:moveTo>
                  <a:pt x="5343" y="4824"/>
                </a:moveTo>
                <a:lnTo>
                  <a:pt x="5343" y="4277"/>
                </a:lnTo>
                <a:lnTo>
                  <a:pt x="5343" y="3730"/>
                </a:lnTo>
                <a:lnTo>
                  <a:pt x="5891" y="3730"/>
                </a:lnTo>
                <a:lnTo>
                  <a:pt x="6440" y="3730"/>
                </a:lnTo>
                <a:lnTo>
                  <a:pt x="6440" y="4277"/>
                </a:lnTo>
                <a:lnTo>
                  <a:pt x="6440" y="4824"/>
                </a:lnTo>
                <a:lnTo>
                  <a:pt x="5891" y="4824"/>
                </a:lnTo>
                <a:lnTo>
                  <a:pt x="5343" y="48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19FAC3-FDFD-0982-174D-64BFD817B08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EFF845-699F-40D8-986D-FF523A0DCCF0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BF6814-EA9F-9642-988B-BA0DCA001BE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56040" y="6309320"/>
            <a:ext cx="3744416" cy="14401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4FCAF-E233-9309-B54B-CAB9B5DA07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FF82F-A665-CA7C-A4D9-281EBE1EA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249172"/>
            <a:ext cx="1512168" cy="504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en-US" sz="3200" dirty="0">
                <a:latin typeface="+mj-lt"/>
              </a:rPr>
              <a:t>Kiitos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F9F35130-809C-54C5-7E28-08465B728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769778"/>
            <a:ext cx="1438214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90000"/>
              </a:lnSpc>
              <a:spcBef>
                <a:spcPts val="800"/>
              </a:spcBef>
              <a:buFontTx/>
              <a:buNone/>
              <a:defRPr sz="3000" b="1" spc="-50" baseline="0">
                <a:latin typeface="+mj-lt"/>
              </a:defRPr>
            </a:lvl1pPr>
            <a:lvl2pPr marL="26670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/>
            </a:lvl2pPr>
            <a:lvl3pPr marL="542925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3pPr>
            <a:lvl4pPr marL="8096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4pPr>
            <a:lvl5pPr marL="10763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5pPr>
            <a:lvl6pPr marL="13430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6pPr>
            <a:lvl7pPr marL="1619250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7pPr>
            <a:lvl8pPr marL="18859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8pPr>
            <a:lvl9pPr marL="21526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sz="3200" dirty="0"/>
              <a:t>aalto.fi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389D5A-AB42-9199-44CF-9CEEAE533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48576" y="2004866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432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74A4D6E-EA47-4FB6-4842-6266F7987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379A93-4718-A4A6-52FF-0770DDE1F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2805066"/>
            <a:ext cx="4895924" cy="3648121"/>
          </a:xfrm>
          <a:custGeom>
            <a:avLst/>
            <a:gdLst>
              <a:gd name="T0" fmla="*/ 6475 w 6475"/>
              <a:gd name="T1" fmla="*/ 1671 h 4824"/>
              <a:gd name="T2" fmla="*/ 6332 w 6475"/>
              <a:gd name="T3" fmla="*/ 2506 h 4824"/>
              <a:gd name="T4" fmla="*/ 6191 w 6475"/>
              <a:gd name="T5" fmla="*/ 3343 h 4824"/>
              <a:gd name="T6" fmla="*/ 5547 w 6475"/>
              <a:gd name="T7" fmla="*/ 3343 h 4824"/>
              <a:gd name="T8" fmla="*/ 5428 w 6475"/>
              <a:gd name="T9" fmla="*/ 2506 h 4824"/>
              <a:gd name="T10" fmla="*/ 5309 w 6475"/>
              <a:gd name="T11" fmla="*/ 1671 h 4824"/>
              <a:gd name="T12" fmla="*/ 5309 w 6475"/>
              <a:gd name="T13" fmla="*/ 835 h 4824"/>
              <a:gd name="T14" fmla="*/ 5309 w 6475"/>
              <a:gd name="T15" fmla="*/ 0 h 4824"/>
              <a:gd name="T16" fmla="*/ 5892 w 6475"/>
              <a:gd name="T17" fmla="*/ 0 h 4824"/>
              <a:gd name="T18" fmla="*/ 6475 w 6475"/>
              <a:gd name="T19" fmla="*/ 0 h 4824"/>
              <a:gd name="T20" fmla="*/ 6475 w 6475"/>
              <a:gd name="T21" fmla="*/ 835 h 4824"/>
              <a:gd name="T22" fmla="*/ 6475 w 6475"/>
              <a:gd name="T23" fmla="*/ 1671 h 4824"/>
              <a:gd name="T24" fmla="*/ 3041 w 6475"/>
              <a:gd name="T25" fmla="*/ 3007 h 4824"/>
              <a:gd name="T26" fmla="*/ 2742 w 6475"/>
              <a:gd name="T27" fmla="*/ 2147 h 4824"/>
              <a:gd name="T28" fmla="*/ 2444 w 6475"/>
              <a:gd name="T29" fmla="*/ 1289 h 4824"/>
              <a:gd name="T30" fmla="*/ 2145 w 6475"/>
              <a:gd name="T31" fmla="*/ 2147 h 4824"/>
              <a:gd name="T32" fmla="*/ 1847 w 6475"/>
              <a:gd name="T33" fmla="*/ 3007 h 4824"/>
              <a:gd name="T34" fmla="*/ 2444 w 6475"/>
              <a:gd name="T35" fmla="*/ 3007 h 4824"/>
              <a:gd name="T36" fmla="*/ 3041 w 6475"/>
              <a:gd name="T37" fmla="*/ 3007 h 4824"/>
              <a:gd name="T38" fmla="*/ 4887 w 6475"/>
              <a:gd name="T39" fmla="*/ 4824 h 4824"/>
              <a:gd name="T40" fmla="*/ 4278 w 6475"/>
              <a:gd name="T41" fmla="*/ 4824 h 4824"/>
              <a:gd name="T42" fmla="*/ 3671 w 6475"/>
              <a:gd name="T43" fmla="*/ 4824 h 4824"/>
              <a:gd name="T44" fmla="*/ 3375 w 6475"/>
              <a:gd name="T45" fmla="*/ 3971 h 4824"/>
              <a:gd name="T46" fmla="*/ 2444 w 6475"/>
              <a:gd name="T47" fmla="*/ 3971 h 4824"/>
              <a:gd name="T48" fmla="*/ 1513 w 6475"/>
              <a:gd name="T49" fmla="*/ 3971 h 4824"/>
              <a:gd name="T50" fmla="*/ 1216 w 6475"/>
              <a:gd name="T51" fmla="*/ 4824 h 4824"/>
              <a:gd name="T52" fmla="*/ 607 w 6475"/>
              <a:gd name="T53" fmla="*/ 4824 h 4824"/>
              <a:gd name="T54" fmla="*/ 0 w 6475"/>
              <a:gd name="T55" fmla="*/ 4824 h 4824"/>
              <a:gd name="T56" fmla="*/ 214 w 6475"/>
              <a:gd name="T57" fmla="*/ 4221 h 4824"/>
              <a:gd name="T58" fmla="*/ 427 w 6475"/>
              <a:gd name="T59" fmla="*/ 3618 h 4824"/>
              <a:gd name="T60" fmla="*/ 641 w 6475"/>
              <a:gd name="T61" fmla="*/ 3015 h 4824"/>
              <a:gd name="T62" fmla="*/ 856 w 6475"/>
              <a:gd name="T63" fmla="*/ 2412 h 4824"/>
              <a:gd name="T64" fmla="*/ 1070 w 6475"/>
              <a:gd name="T65" fmla="*/ 1809 h 4824"/>
              <a:gd name="T66" fmla="*/ 1285 w 6475"/>
              <a:gd name="T67" fmla="*/ 1206 h 4824"/>
              <a:gd name="T68" fmla="*/ 1499 w 6475"/>
              <a:gd name="T69" fmla="*/ 603 h 4824"/>
              <a:gd name="T70" fmla="*/ 1714 w 6475"/>
              <a:gd name="T71" fmla="*/ 0 h 4824"/>
              <a:gd name="T72" fmla="*/ 2443 w 6475"/>
              <a:gd name="T73" fmla="*/ 0 h 4824"/>
              <a:gd name="T74" fmla="*/ 3173 w 6475"/>
              <a:gd name="T75" fmla="*/ 0 h 4824"/>
              <a:gd name="T76" fmla="*/ 3387 w 6475"/>
              <a:gd name="T77" fmla="*/ 603 h 4824"/>
              <a:gd name="T78" fmla="*/ 3601 w 6475"/>
              <a:gd name="T79" fmla="*/ 1206 h 4824"/>
              <a:gd name="T80" fmla="*/ 3814 w 6475"/>
              <a:gd name="T81" fmla="*/ 1809 h 4824"/>
              <a:gd name="T82" fmla="*/ 4029 w 6475"/>
              <a:gd name="T83" fmla="*/ 2412 h 4824"/>
              <a:gd name="T84" fmla="*/ 4243 w 6475"/>
              <a:gd name="T85" fmla="*/ 3015 h 4824"/>
              <a:gd name="T86" fmla="*/ 4458 w 6475"/>
              <a:gd name="T87" fmla="*/ 3618 h 4824"/>
              <a:gd name="T88" fmla="*/ 4672 w 6475"/>
              <a:gd name="T89" fmla="*/ 4221 h 4824"/>
              <a:gd name="T90" fmla="*/ 4887 w 6475"/>
              <a:gd name="T91" fmla="*/ 4824 h 4824"/>
              <a:gd name="T92" fmla="*/ 5343 w 6475"/>
              <a:gd name="T93" fmla="*/ 4824 h 4824"/>
              <a:gd name="T94" fmla="*/ 5343 w 6475"/>
              <a:gd name="T95" fmla="*/ 4277 h 4824"/>
              <a:gd name="T96" fmla="*/ 5343 w 6475"/>
              <a:gd name="T97" fmla="*/ 3730 h 4824"/>
              <a:gd name="T98" fmla="*/ 5891 w 6475"/>
              <a:gd name="T99" fmla="*/ 3730 h 4824"/>
              <a:gd name="T100" fmla="*/ 6440 w 6475"/>
              <a:gd name="T101" fmla="*/ 3730 h 4824"/>
              <a:gd name="T102" fmla="*/ 6440 w 6475"/>
              <a:gd name="T103" fmla="*/ 4277 h 4824"/>
              <a:gd name="T104" fmla="*/ 6440 w 6475"/>
              <a:gd name="T105" fmla="*/ 4824 h 4824"/>
              <a:gd name="T106" fmla="*/ 5891 w 6475"/>
              <a:gd name="T107" fmla="*/ 4824 h 4824"/>
              <a:gd name="T108" fmla="*/ 5343 w 6475"/>
              <a:gd name="T109" fmla="*/ 4824 h 4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475" h="4824">
                <a:moveTo>
                  <a:pt x="6475" y="1671"/>
                </a:moveTo>
                <a:lnTo>
                  <a:pt x="6332" y="2506"/>
                </a:lnTo>
                <a:lnTo>
                  <a:pt x="6191" y="3343"/>
                </a:lnTo>
                <a:lnTo>
                  <a:pt x="5547" y="3343"/>
                </a:lnTo>
                <a:lnTo>
                  <a:pt x="5428" y="2506"/>
                </a:lnTo>
                <a:lnTo>
                  <a:pt x="5309" y="1671"/>
                </a:lnTo>
                <a:lnTo>
                  <a:pt x="5309" y="835"/>
                </a:lnTo>
                <a:lnTo>
                  <a:pt x="5309" y="0"/>
                </a:lnTo>
                <a:lnTo>
                  <a:pt x="5892" y="0"/>
                </a:lnTo>
                <a:lnTo>
                  <a:pt x="6475" y="0"/>
                </a:lnTo>
                <a:lnTo>
                  <a:pt x="6475" y="835"/>
                </a:lnTo>
                <a:lnTo>
                  <a:pt x="6475" y="1671"/>
                </a:lnTo>
                <a:close/>
                <a:moveTo>
                  <a:pt x="3041" y="3007"/>
                </a:moveTo>
                <a:lnTo>
                  <a:pt x="2742" y="2147"/>
                </a:lnTo>
                <a:lnTo>
                  <a:pt x="2444" y="1289"/>
                </a:lnTo>
                <a:lnTo>
                  <a:pt x="2145" y="2147"/>
                </a:lnTo>
                <a:lnTo>
                  <a:pt x="1847" y="3007"/>
                </a:lnTo>
                <a:lnTo>
                  <a:pt x="2444" y="3007"/>
                </a:lnTo>
                <a:lnTo>
                  <a:pt x="3041" y="3007"/>
                </a:lnTo>
                <a:close/>
                <a:moveTo>
                  <a:pt x="4887" y="4824"/>
                </a:moveTo>
                <a:lnTo>
                  <a:pt x="4278" y="4824"/>
                </a:lnTo>
                <a:lnTo>
                  <a:pt x="3671" y="4824"/>
                </a:lnTo>
                <a:lnTo>
                  <a:pt x="3375" y="3971"/>
                </a:lnTo>
                <a:lnTo>
                  <a:pt x="2444" y="3971"/>
                </a:lnTo>
                <a:lnTo>
                  <a:pt x="1513" y="3971"/>
                </a:lnTo>
                <a:lnTo>
                  <a:pt x="1216" y="4824"/>
                </a:lnTo>
                <a:lnTo>
                  <a:pt x="607" y="4824"/>
                </a:lnTo>
                <a:lnTo>
                  <a:pt x="0" y="4824"/>
                </a:lnTo>
                <a:lnTo>
                  <a:pt x="214" y="4221"/>
                </a:lnTo>
                <a:lnTo>
                  <a:pt x="427" y="3618"/>
                </a:lnTo>
                <a:lnTo>
                  <a:pt x="641" y="3015"/>
                </a:lnTo>
                <a:lnTo>
                  <a:pt x="856" y="2412"/>
                </a:lnTo>
                <a:lnTo>
                  <a:pt x="1070" y="1809"/>
                </a:lnTo>
                <a:lnTo>
                  <a:pt x="1285" y="1206"/>
                </a:lnTo>
                <a:lnTo>
                  <a:pt x="1499" y="603"/>
                </a:lnTo>
                <a:lnTo>
                  <a:pt x="1714" y="0"/>
                </a:lnTo>
                <a:lnTo>
                  <a:pt x="2443" y="0"/>
                </a:lnTo>
                <a:lnTo>
                  <a:pt x="3173" y="0"/>
                </a:lnTo>
                <a:lnTo>
                  <a:pt x="3387" y="603"/>
                </a:lnTo>
                <a:lnTo>
                  <a:pt x="3601" y="1206"/>
                </a:lnTo>
                <a:lnTo>
                  <a:pt x="3814" y="1809"/>
                </a:lnTo>
                <a:lnTo>
                  <a:pt x="4029" y="2412"/>
                </a:lnTo>
                <a:lnTo>
                  <a:pt x="4243" y="3015"/>
                </a:lnTo>
                <a:lnTo>
                  <a:pt x="4458" y="3618"/>
                </a:lnTo>
                <a:lnTo>
                  <a:pt x="4672" y="4221"/>
                </a:lnTo>
                <a:lnTo>
                  <a:pt x="4887" y="4824"/>
                </a:lnTo>
                <a:close/>
                <a:moveTo>
                  <a:pt x="5343" y="4824"/>
                </a:moveTo>
                <a:lnTo>
                  <a:pt x="5343" y="4277"/>
                </a:lnTo>
                <a:lnTo>
                  <a:pt x="5343" y="3730"/>
                </a:lnTo>
                <a:lnTo>
                  <a:pt x="5891" y="3730"/>
                </a:lnTo>
                <a:lnTo>
                  <a:pt x="6440" y="3730"/>
                </a:lnTo>
                <a:lnTo>
                  <a:pt x="6440" y="4277"/>
                </a:lnTo>
                <a:lnTo>
                  <a:pt x="6440" y="4824"/>
                </a:lnTo>
                <a:lnTo>
                  <a:pt x="5891" y="4824"/>
                </a:lnTo>
                <a:lnTo>
                  <a:pt x="5343" y="48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44BCDF-D62A-8FD1-A853-63A6E32924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F0D0FC-42F6-47DE-A7F4-E745E6EF1D32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B65B9-41BC-781D-107D-C5A99B2C7D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C85133-50DB-CAA4-935B-5BFB0E1B2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249172"/>
            <a:ext cx="1512168" cy="504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en-US" sz="3200" dirty="0">
                <a:latin typeface="+mj-lt"/>
              </a:rPr>
              <a:t>Kiitos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7F46B658-9D7D-6338-006D-3915FC261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769778"/>
            <a:ext cx="1438214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90000"/>
              </a:lnSpc>
              <a:spcBef>
                <a:spcPts val="800"/>
              </a:spcBef>
              <a:buFontTx/>
              <a:buNone/>
              <a:defRPr sz="3000" b="1" spc="-50" baseline="0">
                <a:latin typeface="+mj-lt"/>
              </a:defRPr>
            </a:lvl1pPr>
            <a:lvl2pPr marL="26670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/>
            </a:lvl2pPr>
            <a:lvl3pPr marL="542925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3pPr>
            <a:lvl4pPr marL="8096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4pPr>
            <a:lvl5pPr marL="10763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5pPr>
            <a:lvl6pPr marL="13430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6pPr>
            <a:lvl7pPr marL="1619250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7pPr>
            <a:lvl8pPr marL="18859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8pPr>
            <a:lvl9pPr marL="21526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sz="3200" dirty="0"/>
              <a:t>aalto.fi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6E9EB7-2C97-21BD-728D-4E129DB8F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48576" y="2004866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E7BE5AF-5BA3-43BE-6B1C-F56C8A9C8A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56040" y="6309320"/>
            <a:ext cx="3744416" cy="144016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6004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74A4D6E-EA47-4FB6-4842-6266F7987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379A93-4718-A4A6-52FF-0770DDE1F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2805066"/>
            <a:ext cx="4895924" cy="3648121"/>
          </a:xfrm>
          <a:custGeom>
            <a:avLst/>
            <a:gdLst>
              <a:gd name="T0" fmla="*/ 6475 w 6475"/>
              <a:gd name="T1" fmla="*/ 1671 h 4824"/>
              <a:gd name="T2" fmla="*/ 6332 w 6475"/>
              <a:gd name="T3" fmla="*/ 2506 h 4824"/>
              <a:gd name="T4" fmla="*/ 6191 w 6475"/>
              <a:gd name="T5" fmla="*/ 3343 h 4824"/>
              <a:gd name="T6" fmla="*/ 5547 w 6475"/>
              <a:gd name="T7" fmla="*/ 3343 h 4824"/>
              <a:gd name="T8" fmla="*/ 5428 w 6475"/>
              <a:gd name="T9" fmla="*/ 2506 h 4824"/>
              <a:gd name="T10" fmla="*/ 5309 w 6475"/>
              <a:gd name="T11" fmla="*/ 1671 h 4824"/>
              <a:gd name="T12" fmla="*/ 5309 w 6475"/>
              <a:gd name="T13" fmla="*/ 835 h 4824"/>
              <a:gd name="T14" fmla="*/ 5309 w 6475"/>
              <a:gd name="T15" fmla="*/ 0 h 4824"/>
              <a:gd name="T16" fmla="*/ 5892 w 6475"/>
              <a:gd name="T17" fmla="*/ 0 h 4824"/>
              <a:gd name="T18" fmla="*/ 6475 w 6475"/>
              <a:gd name="T19" fmla="*/ 0 h 4824"/>
              <a:gd name="T20" fmla="*/ 6475 w 6475"/>
              <a:gd name="T21" fmla="*/ 835 h 4824"/>
              <a:gd name="T22" fmla="*/ 6475 w 6475"/>
              <a:gd name="T23" fmla="*/ 1671 h 4824"/>
              <a:gd name="T24" fmla="*/ 3041 w 6475"/>
              <a:gd name="T25" fmla="*/ 3007 h 4824"/>
              <a:gd name="T26" fmla="*/ 2742 w 6475"/>
              <a:gd name="T27" fmla="*/ 2147 h 4824"/>
              <a:gd name="T28" fmla="*/ 2444 w 6475"/>
              <a:gd name="T29" fmla="*/ 1289 h 4824"/>
              <a:gd name="T30" fmla="*/ 2145 w 6475"/>
              <a:gd name="T31" fmla="*/ 2147 h 4824"/>
              <a:gd name="T32" fmla="*/ 1847 w 6475"/>
              <a:gd name="T33" fmla="*/ 3007 h 4824"/>
              <a:gd name="T34" fmla="*/ 2444 w 6475"/>
              <a:gd name="T35" fmla="*/ 3007 h 4824"/>
              <a:gd name="T36" fmla="*/ 3041 w 6475"/>
              <a:gd name="T37" fmla="*/ 3007 h 4824"/>
              <a:gd name="T38" fmla="*/ 4887 w 6475"/>
              <a:gd name="T39" fmla="*/ 4824 h 4824"/>
              <a:gd name="T40" fmla="*/ 4278 w 6475"/>
              <a:gd name="T41" fmla="*/ 4824 h 4824"/>
              <a:gd name="T42" fmla="*/ 3671 w 6475"/>
              <a:gd name="T43" fmla="*/ 4824 h 4824"/>
              <a:gd name="T44" fmla="*/ 3375 w 6475"/>
              <a:gd name="T45" fmla="*/ 3971 h 4824"/>
              <a:gd name="T46" fmla="*/ 2444 w 6475"/>
              <a:gd name="T47" fmla="*/ 3971 h 4824"/>
              <a:gd name="T48" fmla="*/ 1513 w 6475"/>
              <a:gd name="T49" fmla="*/ 3971 h 4824"/>
              <a:gd name="T50" fmla="*/ 1216 w 6475"/>
              <a:gd name="T51" fmla="*/ 4824 h 4824"/>
              <a:gd name="T52" fmla="*/ 607 w 6475"/>
              <a:gd name="T53" fmla="*/ 4824 h 4824"/>
              <a:gd name="T54" fmla="*/ 0 w 6475"/>
              <a:gd name="T55" fmla="*/ 4824 h 4824"/>
              <a:gd name="T56" fmla="*/ 214 w 6475"/>
              <a:gd name="T57" fmla="*/ 4221 h 4824"/>
              <a:gd name="T58" fmla="*/ 427 w 6475"/>
              <a:gd name="T59" fmla="*/ 3618 h 4824"/>
              <a:gd name="T60" fmla="*/ 641 w 6475"/>
              <a:gd name="T61" fmla="*/ 3015 h 4824"/>
              <a:gd name="T62" fmla="*/ 856 w 6475"/>
              <a:gd name="T63" fmla="*/ 2412 h 4824"/>
              <a:gd name="T64" fmla="*/ 1070 w 6475"/>
              <a:gd name="T65" fmla="*/ 1809 h 4824"/>
              <a:gd name="T66" fmla="*/ 1285 w 6475"/>
              <a:gd name="T67" fmla="*/ 1206 h 4824"/>
              <a:gd name="T68" fmla="*/ 1499 w 6475"/>
              <a:gd name="T69" fmla="*/ 603 h 4824"/>
              <a:gd name="T70" fmla="*/ 1714 w 6475"/>
              <a:gd name="T71" fmla="*/ 0 h 4824"/>
              <a:gd name="T72" fmla="*/ 2443 w 6475"/>
              <a:gd name="T73" fmla="*/ 0 h 4824"/>
              <a:gd name="T74" fmla="*/ 3173 w 6475"/>
              <a:gd name="T75" fmla="*/ 0 h 4824"/>
              <a:gd name="T76" fmla="*/ 3387 w 6475"/>
              <a:gd name="T77" fmla="*/ 603 h 4824"/>
              <a:gd name="T78" fmla="*/ 3601 w 6475"/>
              <a:gd name="T79" fmla="*/ 1206 h 4824"/>
              <a:gd name="T80" fmla="*/ 3814 w 6475"/>
              <a:gd name="T81" fmla="*/ 1809 h 4824"/>
              <a:gd name="T82" fmla="*/ 4029 w 6475"/>
              <a:gd name="T83" fmla="*/ 2412 h 4824"/>
              <a:gd name="T84" fmla="*/ 4243 w 6475"/>
              <a:gd name="T85" fmla="*/ 3015 h 4824"/>
              <a:gd name="T86" fmla="*/ 4458 w 6475"/>
              <a:gd name="T87" fmla="*/ 3618 h 4824"/>
              <a:gd name="T88" fmla="*/ 4672 w 6475"/>
              <a:gd name="T89" fmla="*/ 4221 h 4824"/>
              <a:gd name="T90" fmla="*/ 4887 w 6475"/>
              <a:gd name="T91" fmla="*/ 4824 h 4824"/>
              <a:gd name="T92" fmla="*/ 5343 w 6475"/>
              <a:gd name="T93" fmla="*/ 4824 h 4824"/>
              <a:gd name="T94" fmla="*/ 5343 w 6475"/>
              <a:gd name="T95" fmla="*/ 4277 h 4824"/>
              <a:gd name="T96" fmla="*/ 5343 w 6475"/>
              <a:gd name="T97" fmla="*/ 3730 h 4824"/>
              <a:gd name="T98" fmla="*/ 5891 w 6475"/>
              <a:gd name="T99" fmla="*/ 3730 h 4824"/>
              <a:gd name="T100" fmla="*/ 6440 w 6475"/>
              <a:gd name="T101" fmla="*/ 3730 h 4824"/>
              <a:gd name="T102" fmla="*/ 6440 w 6475"/>
              <a:gd name="T103" fmla="*/ 4277 h 4824"/>
              <a:gd name="T104" fmla="*/ 6440 w 6475"/>
              <a:gd name="T105" fmla="*/ 4824 h 4824"/>
              <a:gd name="T106" fmla="*/ 5891 w 6475"/>
              <a:gd name="T107" fmla="*/ 4824 h 4824"/>
              <a:gd name="T108" fmla="*/ 5343 w 6475"/>
              <a:gd name="T109" fmla="*/ 4824 h 4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475" h="4824">
                <a:moveTo>
                  <a:pt x="6475" y="1671"/>
                </a:moveTo>
                <a:lnTo>
                  <a:pt x="6332" y="2506"/>
                </a:lnTo>
                <a:lnTo>
                  <a:pt x="6191" y="3343"/>
                </a:lnTo>
                <a:lnTo>
                  <a:pt x="5547" y="3343"/>
                </a:lnTo>
                <a:lnTo>
                  <a:pt x="5428" y="2506"/>
                </a:lnTo>
                <a:lnTo>
                  <a:pt x="5309" y="1671"/>
                </a:lnTo>
                <a:lnTo>
                  <a:pt x="5309" y="835"/>
                </a:lnTo>
                <a:lnTo>
                  <a:pt x="5309" y="0"/>
                </a:lnTo>
                <a:lnTo>
                  <a:pt x="5892" y="0"/>
                </a:lnTo>
                <a:lnTo>
                  <a:pt x="6475" y="0"/>
                </a:lnTo>
                <a:lnTo>
                  <a:pt x="6475" y="835"/>
                </a:lnTo>
                <a:lnTo>
                  <a:pt x="6475" y="1671"/>
                </a:lnTo>
                <a:close/>
                <a:moveTo>
                  <a:pt x="3041" y="3007"/>
                </a:moveTo>
                <a:lnTo>
                  <a:pt x="2742" y="2147"/>
                </a:lnTo>
                <a:lnTo>
                  <a:pt x="2444" y="1289"/>
                </a:lnTo>
                <a:lnTo>
                  <a:pt x="2145" y="2147"/>
                </a:lnTo>
                <a:lnTo>
                  <a:pt x="1847" y="3007"/>
                </a:lnTo>
                <a:lnTo>
                  <a:pt x="2444" y="3007"/>
                </a:lnTo>
                <a:lnTo>
                  <a:pt x="3041" y="3007"/>
                </a:lnTo>
                <a:close/>
                <a:moveTo>
                  <a:pt x="4887" y="4824"/>
                </a:moveTo>
                <a:lnTo>
                  <a:pt x="4278" y="4824"/>
                </a:lnTo>
                <a:lnTo>
                  <a:pt x="3671" y="4824"/>
                </a:lnTo>
                <a:lnTo>
                  <a:pt x="3375" y="3971"/>
                </a:lnTo>
                <a:lnTo>
                  <a:pt x="2444" y="3971"/>
                </a:lnTo>
                <a:lnTo>
                  <a:pt x="1513" y="3971"/>
                </a:lnTo>
                <a:lnTo>
                  <a:pt x="1216" y="4824"/>
                </a:lnTo>
                <a:lnTo>
                  <a:pt x="607" y="4824"/>
                </a:lnTo>
                <a:lnTo>
                  <a:pt x="0" y="4824"/>
                </a:lnTo>
                <a:lnTo>
                  <a:pt x="214" y="4221"/>
                </a:lnTo>
                <a:lnTo>
                  <a:pt x="427" y="3618"/>
                </a:lnTo>
                <a:lnTo>
                  <a:pt x="641" y="3015"/>
                </a:lnTo>
                <a:lnTo>
                  <a:pt x="856" y="2412"/>
                </a:lnTo>
                <a:lnTo>
                  <a:pt x="1070" y="1809"/>
                </a:lnTo>
                <a:lnTo>
                  <a:pt x="1285" y="1206"/>
                </a:lnTo>
                <a:lnTo>
                  <a:pt x="1499" y="603"/>
                </a:lnTo>
                <a:lnTo>
                  <a:pt x="1714" y="0"/>
                </a:lnTo>
                <a:lnTo>
                  <a:pt x="2443" y="0"/>
                </a:lnTo>
                <a:lnTo>
                  <a:pt x="3173" y="0"/>
                </a:lnTo>
                <a:lnTo>
                  <a:pt x="3387" y="603"/>
                </a:lnTo>
                <a:lnTo>
                  <a:pt x="3601" y="1206"/>
                </a:lnTo>
                <a:lnTo>
                  <a:pt x="3814" y="1809"/>
                </a:lnTo>
                <a:lnTo>
                  <a:pt x="4029" y="2412"/>
                </a:lnTo>
                <a:lnTo>
                  <a:pt x="4243" y="3015"/>
                </a:lnTo>
                <a:lnTo>
                  <a:pt x="4458" y="3618"/>
                </a:lnTo>
                <a:lnTo>
                  <a:pt x="4672" y="4221"/>
                </a:lnTo>
                <a:lnTo>
                  <a:pt x="4887" y="4824"/>
                </a:lnTo>
                <a:close/>
                <a:moveTo>
                  <a:pt x="5343" y="4824"/>
                </a:moveTo>
                <a:lnTo>
                  <a:pt x="5343" y="4277"/>
                </a:lnTo>
                <a:lnTo>
                  <a:pt x="5343" y="3730"/>
                </a:lnTo>
                <a:lnTo>
                  <a:pt x="5891" y="3730"/>
                </a:lnTo>
                <a:lnTo>
                  <a:pt x="6440" y="3730"/>
                </a:lnTo>
                <a:lnTo>
                  <a:pt x="6440" y="4277"/>
                </a:lnTo>
                <a:lnTo>
                  <a:pt x="6440" y="4824"/>
                </a:lnTo>
                <a:lnTo>
                  <a:pt x="5891" y="4824"/>
                </a:lnTo>
                <a:lnTo>
                  <a:pt x="5343" y="48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31311B-B039-888D-706C-C02FE1F801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5CAF6D-1016-4B8F-B423-2EFB8ABFBD35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D29A7-39F7-6678-ED5C-1BFC1DE83D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0BA38-FC88-57DB-9D5F-17BBFA1AD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249172"/>
            <a:ext cx="1512168" cy="504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en-US" sz="3200" dirty="0">
                <a:latin typeface="+mj-lt"/>
              </a:rPr>
              <a:t>Kiitos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D4DAA49-5117-79E7-369F-3E00EDCAA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769778"/>
            <a:ext cx="1438214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90000"/>
              </a:lnSpc>
              <a:spcBef>
                <a:spcPts val="800"/>
              </a:spcBef>
              <a:buFontTx/>
              <a:buNone/>
              <a:defRPr sz="3000" b="1" spc="-50" baseline="0">
                <a:latin typeface="+mj-lt"/>
              </a:defRPr>
            </a:lvl1pPr>
            <a:lvl2pPr marL="26670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/>
            </a:lvl2pPr>
            <a:lvl3pPr marL="542925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3pPr>
            <a:lvl4pPr marL="8096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4pPr>
            <a:lvl5pPr marL="10763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5pPr>
            <a:lvl6pPr marL="13430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6pPr>
            <a:lvl7pPr marL="1619250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7pPr>
            <a:lvl8pPr marL="18859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8pPr>
            <a:lvl9pPr marL="21526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sz="3200" dirty="0"/>
              <a:t>aalto.fi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DCA95A-EFB3-A3D7-88E6-2D13DAC91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48576" y="2004866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CF9B49D-2A0C-2616-04AB-10F0CA3E88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56040" y="6309320"/>
            <a:ext cx="3744416" cy="144016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2050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C-BY-SA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7113-8288-4B24-AD4B-4735DC9CBA39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FCC3E25D-5FFA-8583-6320-58A89111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7728" y="6309320"/>
            <a:ext cx="6552728" cy="143869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F108979D-2C35-8DF7-C967-157BD0DD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456" y="6093296"/>
            <a:ext cx="360000" cy="360000"/>
          </a:xfrm>
          <a:prstGeom prst="rect">
            <a:avLst/>
          </a:prstGeom>
        </p:spPr>
      </p:pic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C1BC6918-6C5B-C3AF-A51B-FB591F80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88" y="6093296"/>
            <a:ext cx="360000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85E044-ACE3-4A12-B709-E06CC826C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03744" y="6093296"/>
            <a:ext cx="1871976" cy="3600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800" dirty="0">
                <a:solidFill>
                  <a:schemeClr val="tx1"/>
                </a:solidFill>
                <a:effectLst/>
              </a:rPr>
              <a:t>Content is available under</a:t>
            </a:r>
          </a:p>
          <a:p>
            <a:pPr algn="l"/>
            <a:r>
              <a:rPr lang="en-US" sz="800" dirty="0">
                <a:solidFill>
                  <a:schemeClr val="tx1"/>
                </a:solidFill>
                <a:effectLst/>
              </a:rPr>
              <a:t>CC BY-SA 4.0 unless otherwise stated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FC0491D6-8735-CD8F-1C61-5F39FCFAC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1464" y="6093296"/>
            <a:ext cx="360000" cy="360000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5BB1539-68FC-64F1-1A32-3717514C5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863089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12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Headline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70D3C-0CC8-FE4E-F52B-53CE8B81A6C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32C0E9-F6CE-4F30-8D80-9FF45B3657AE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5823F-DD19-8F3B-CB31-DC7AB7F7DD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A50C0-8868-D9E3-6151-7FEB6CA03A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5D974B8-11FD-E356-FB5B-3122C8279C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957618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65E8D-F825-584D-D6FB-F8C43CA5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1FC7-EFA2-69A1-189F-7A86286A4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11376025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F7BF6-AD90-C909-77AF-27B553EAE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0456" y="6309320"/>
            <a:ext cx="1152128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85901988-9E68-44DC-AA5D-396DCAB59566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740A-22EB-F160-0AF7-8861ADCE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09320"/>
            <a:ext cx="8928992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010D8-B221-F972-68C1-3E01629A8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09320"/>
            <a:ext cx="431428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C5E2C33-AA03-78AB-8665-63E23F2C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(c)" hidden="1">
            <a:extLst>
              <a:ext uri="{FF2B5EF4-FFF2-40B4-BE49-F238E27FC236}">
                <a16:creationId xmlns:a16="http://schemas.microsoft.com/office/drawing/2014/main" id="{8C5E7599-C4F7-9F42-0FC3-001CFA949B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2930" y="6891795"/>
            <a:ext cx="19236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aalto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>
            <a:extLst>
              <a:ext uri="{FF2B5EF4-FFF2-40B4-BE49-F238E27FC236}">
                <a16:creationId xmlns:a16="http://schemas.microsoft.com/office/drawing/2014/main" id="{2253F43D-7AF1-7EB4-2D74-17D11A66F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12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4068" r:id="rId7"/>
    <p:sldLayoutId id="2147484069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  <p:sldLayoutId id="2147483907" r:id="rId18"/>
    <p:sldLayoutId id="2147484076" r:id="rId19"/>
    <p:sldLayoutId id="2147484077" r:id="rId20"/>
    <p:sldLayoutId id="2147484078" r:id="rId21"/>
    <p:sldLayoutId id="2147484075" r:id="rId22"/>
    <p:sldLayoutId id="2147484079" r:id="rId2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30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3702">
          <p15:clr>
            <a:srgbClr val="F26B43"/>
          </p15:clr>
        </p15:guide>
        <p15:guide id="6" orient="horz" pos="255">
          <p15:clr>
            <a:srgbClr val="F26B43"/>
          </p15:clr>
        </p15:guide>
        <p15:guide id="7" orient="horz" pos="1389">
          <p15:clr>
            <a:srgbClr val="F26B43"/>
          </p15:clr>
        </p15:guide>
        <p15:guide id="9" orient="horz" pos="1162">
          <p15:clr>
            <a:srgbClr val="F26B43"/>
          </p15:clr>
        </p15:guide>
        <p15:guide id="10" pos="665">
          <p15:clr>
            <a:srgbClr val="F26B43"/>
          </p15:clr>
        </p15:guide>
        <p15:guide id="11" pos="7015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65E8D-F825-584D-D6FB-F8C43CA5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1FC7-EFA2-69A1-189F-7A86286A4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11376025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F7BF6-AD90-C909-77AF-27B553EAE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0456" y="6309320"/>
            <a:ext cx="1152128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DE3242FC-DAF7-4E05-8C27-30B840DFDDCF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740A-22EB-F160-0AF7-8861ADCE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09320"/>
            <a:ext cx="8928992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010D8-B221-F972-68C1-3E01629A8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09320"/>
            <a:ext cx="431428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C5E2C33-AA03-78AB-8665-63E23F2C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(c)" hidden="1">
            <a:extLst>
              <a:ext uri="{FF2B5EF4-FFF2-40B4-BE49-F238E27FC236}">
                <a16:creationId xmlns:a16="http://schemas.microsoft.com/office/drawing/2014/main" id="{8C5E7599-C4F7-9F42-0FC3-001CFA949B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2930" y="6891795"/>
            <a:ext cx="19236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aalto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>
            <a:extLst>
              <a:ext uri="{FF2B5EF4-FFF2-40B4-BE49-F238E27FC236}">
                <a16:creationId xmlns:a16="http://schemas.microsoft.com/office/drawing/2014/main" id="{2253F43D-7AF1-7EB4-2D74-17D11A66F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13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4080" r:id="rId2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30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3702">
          <p15:clr>
            <a:srgbClr val="F26B43"/>
          </p15:clr>
        </p15:guide>
        <p15:guide id="6" orient="horz" pos="255">
          <p15:clr>
            <a:srgbClr val="F26B43"/>
          </p15:clr>
        </p15:guide>
        <p15:guide id="7" orient="horz" pos="1389">
          <p15:clr>
            <a:srgbClr val="F26B43"/>
          </p15:clr>
        </p15:guide>
        <p15:guide id="9" orient="horz" pos="1162">
          <p15:clr>
            <a:srgbClr val="F26B43"/>
          </p15:clr>
        </p15:guide>
        <p15:guide id="10" pos="665">
          <p15:clr>
            <a:srgbClr val="F26B43"/>
          </p15:clr>
        </p15:guide>
        <p15:guide id="11" pos="7015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65E8D-F825-584D-D6FB-F8C43CA5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1FC7-EFA2-69A1-189F-7A86286A4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11376025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F7BF6-AD90-C909-77AF-27B553EAE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0456" y="6309320"/>
            <a:ext cx="1152128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B49B4554-3C07-45D0-9633-89CA88DFF836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740A-22EB-F160-0AF7-8861ADCE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09320"/>
            <a:ext cx="8928992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010D8-B221-F972-68C1-3E01629A8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09320"/>
            <a:ext cx="431428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C5E2C33-AA03-78AB-8665-63E23F2C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(c)" hidden="1">
            <a:extLst>
              <a:ext uri="{FF2B5EF4-FFF2-40B4-BE49-F238E27FC236}">
                <a16:creationId xmlns:a16="http://schemas.microsoft.com/office/drawing/2014/main" id="{8C5E7599-C4F7-9F42-0FC3-001CFA949B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2930" y="6891795"/>
            <a:ext cx="19236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aalto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>
            <a:extLst>
              <a:ext uri="{FF2B5EF4-FFF2-40B4-BE49-F238E27FC236}">
                <a16:creationId xmlns:a16="http://schemas.microsoft.com/office/drawing/2014/main" id="{2253F43D-7AF1-7EB4-2D74-17D11A66F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70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30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3702">
          <p15:clr>
            <a:srgbClr val="F26B43"/>
          </p15:clr>
        </p15:guide>
        <p15:guide id="6" orient="horz" pos="255">
          <p15:clr>
            <a:srgbClr val="F26B43"/>
          </p15:clr>
        </p15:guide>
        <p15:guide id="7" orient="horz" pos="1389">
          <p15:clr>
            <a:srgbClr val="F26B43"/>
          </p15:clr>
        </p15:guide>
        <p15:guide id="9" orient="horz" pos="1162">
          <p15:clr>
            <a:srgbClr val="F26B43"/>
          </p15:clr>
        </p15:guide>
        <p15:guide id="10" pos="665">
          <p15:clr>
            <a:srgbClr val="F26B43"/>
          </p15:clr>
        </p15:guide>
        <p15:guide id="11" pos="7015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65E8D-F825-584D-D6FB-F8C43CA5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1FC7-EFA2-69A1-189F-7A86286A4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11376025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F7BF6-AD90-C909-77AF-27B553EAE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0456" y="6309320"/>
            <a:ext cx="1152128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FE953895-CC21-4E4D-8C64-29B743FA0FFB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740A-22EB-F160-0AF7-8861ADCE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09320"/>
            <a:ext cx="8928992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010D8-B221-F972-68C1-3E01629A8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09320"/>
            <a:ext cx="431428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C5E2C33-AA03-78AB-8665-63E23F2C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(c)" hidden="1">
            <a:extLst>
              <a:ext uri="{FF2B5EF4-FFF2-40B4-BE49-F238E27FC236}">
                <a16:creationId xmlns:a16="http://schemas.microsoft.com/office/drawing/2014/main" id="{8C5E7599-C4F7-9F42-0FC3-001CFA949B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2930" y="6891795"/>
            <a:ext cx="19236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aalto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>
            <a:extLst>
              <a:ext uri="{FF2B5EF4-FFF2-40B4-BE49-F238E27FC236}">
                <a16:creationId xmlns:a16="http://schemas.microsoft.com/office/drawing/2014/main" id="{2253F43D-7AF1-7EB4-2D74-17D11A66F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9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30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3702">
          <p15:clr>
            <a:srgbClr val="F26B43"/>
          </p15:clr>
        </p15:guide>
        <p15:guide id="6" orient="horz" pos="255">
          <p15:clr>
            <a:srgbClr val="F26B43"/>
          </p15:clr>
        </p15:guide>
        <p15:guide id="7" orient="horz" pos="1389">
          <p15:clr>
            <a:srgbClr val="F26B43"/>
          </p15:clr>
        </p15:guide>
        <p15:guide id="9" orient="horz" pos="1162">
          <p15:clr>
            <a:srgbClr val="F26B43"/>
          </p15:clr>
        </p15:guide>
        <p15:guide id="10" pos="665">
          <p15:clr>
            <a:srgbClr val="F26B43"/>
          </p15:clr>
        </p15:guide>
        <p15:guide id="11" pos="7015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65E8D-F825-584D-D6FB-F8C43CA5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1FC7-EFA2-69A1-189F-7A86286A4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11376025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F7BF6-AD90-C909-77AF-27B553EAE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0456" y="6309320"/>
            <a:ext cx="1152128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2EDE175C-1A43-4C11-8530-58DBFCF29D1E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740A-22EB-F160-0AF7-8861ADCE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09320"/>
            <a:ext cx="8928992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010D8-B221-F972-68C1-3E01629A8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09320"/>
            <a:ext cx="431428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C5E2C33-AA03-78AB-8665-63E23F2C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(c)" hidden="1">
            <a:extLst>
              <a:ext uri="{FF2B5EF4-FFF2-40B4-BE49-F238E27FC236}">
                <a16:creationId xmlns:a16="http://schemas.microsoft.com/office/drawing/2014/main" id="{8C5E7599-C4F7-9F42-0FC3-001CFA949B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2930" y="6891795"/>
            <a:ext cx="19236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aalto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>
            <a:extLst>
              <a:ext uri="{FF2B5EF4-FFF2-40B4-BE49-F238E27FC236}">
                <a16:creationId xmlns:a16="http://schemas.microsoft.com/office/drawing/2014/main" id="{2253F43D-7AF1-7EB4-2D74-17D11A66F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62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71" r:id="rId2"/>
    <p:sldLayoutId id="2147484072" r:id="rId3"/>
    <p:sldLayoutId id="2147484073" r:id="rId4"/>
    <p:sldLayoutId id="2147484074" r:id="rId5"/>
    <p:sldLayoutId id="2147484064" r:id="rId6"/>
    <p:sldLayoutId id="2147484065" r:id="rId7"/>
    <p:sldLayoutId id="2147484066" r:id="rId8"/>
    <p:sldLayoutId id="2147484067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30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3702">
          <p15:clr>
            <a:srgbClr val="F26B43"/>
          </p15:clr>
        </p15:guide>
        <p15:guide id="6" orient="horz" pos="255">
          <p15:clr>
            <a:srgbClr val="F26B43"/>
          </p15:clr>
        </p15:guide>
        <p15:guide id="7" orient="horz" pos="1389">
          <p15:clr>
            <a:srgbClr val="F26B43"/>
          </p15:clr>
        </p15:guide>
        <p15:guide id="9" orient="horz" pos="1162">
          <p15:clr>
            <a:srgbClr val="F26B43"/>
          </p15:clr>
        </p15:guide>
        <p15:guide id="10" pos="665">
          <p15:clr>
            <a:srgbClr val="F26B43"/>
          </p15:clr>
        </p15:guide>
        <p15:guide id="11" pos="7015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65E8D-F825-584D-D6FB-F8C43CA5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1FC7-EFA2-69A1-189F-7A86286A4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11376025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F7BF6-AD90-C909-77AF-27B553EAE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0456" y="6309320"/>
            <a:ext cx="1152128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2CE1EE34-BDA5-4457-AC6A-D23E1D6D819A}" type="datetime1">
              <a:rPr lang="fi-FI" smtClean="0"/>
              <a:t>29.4.2026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740A-22EB-F160-0AF7-8861ADCE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09320"/>
            <a:ext cx="8928992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010D8-B221-F972-68C1-3E01629A8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09320"/>
            <a:ext cx="431428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C5E2C33-AA03-78AB-8665-63E23F2C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(c)" hidden="1">
            <a:extLst>
              <a:ext uri="{FF2B5EF4-FFF2-40B4-BE49-F238E27FC236}">
                <a16:creationId xmlns:a16="http://schemas.microsoft.com/office/drawing/2014/main" id="{8C5E7599-C4F7-9F42-0FC3-001CFA949B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2930" y="6891795"/>
            <a:ext cx="19236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aalto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>
            <a:extLst>
              <a:ext uri="{FF2B5EF4-FFF2-40B4-BE49-F238E27FC236}">
                <a16:creationId xmlns:a16="http://schemas.microsoft.com/office/drawing/2014/main" id="{2253F43D-7AF1-7EB4-2D74-17D11A66F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13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3888" r:id="rId2"/>
    <p:sldLayoutId id="2147483889" r:id="rId3"/>
    <p:sldLayoutId id="2147483890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30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3702">
          <p15:clr>
            <a:srgbClr val="F26B43"/>
          </p15:clr>
        </p15:guide>
        <p15:guide id="6" orient="horz" pos="255">
          <p15:clr>
            <a:srgbClr val="F26B43"/>
          </p15:clr>
        </p15:guide>
        <p15:guide id="7" orient="horz" pos="1389">
          <p15:clr>
            <a:srgbClr val="F26B43"/>
          </p15:clr>
        </p15:guide>
        <p15:guide id="9" orient="horz" pos="1162">
          <p15:clr>
            <a:srgbClr val="F26B43"/>
          </p15:clr>
        </p15:guide>
        <p15:guide id="10" pos="665">
          <p15:clr>
            <a:srgbClr val="F26B43"/>
          </p15:clr>
        </p15:guide>
        <p15:guide id="11" pos="7015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C266E-FD4F-5318-1A2E-868C9104E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9" y="3356992"/>
            <a:ext cx="6120060" cy="492443"/>
          </a:xfrm>
        </p:spPr>
        <p:txBody>
          <a:bodyPr/>
          <a:lstStyle/>
          <a:p>
            <a:r>
              <a:rPr lang="en-US" dirty="0"/>
              <a:t>Numerical modelling of thermal radiation in fires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805274-D6DE-90BC-A581-3505BD9B7B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9" y="4869160"/>
            <a:ext cx="9792468" cy="553998"/>
          </a:xfrm>
        </p:spPr>
        <p:txBody>
          <a:bodyPr/>
          <a:lstStyle/>
          <a:p>
            <a:r>
              <a:rPr lang="en-US" dirty="0"/>
              <a:t>Soroush Rashidzadeh, Aalto University </a:t>
            </a:r>
          </a:p>
          <a:p>
            <a:r>
              <a:rPr lang="en-US" dirty="0"/>
              <a:t>April 29</a:t>
            </a:r>
            <a:r>
              <a:rPr lang="en-US" baseline="30000" dirty="0"/>
              <a:t>th</a:t>
            </a:r>
            <a:r>
              <a:rPr lang="en-US" dirty="0"/>
              <a:t> , 2026</a:t>
            </a:r>
          </a:p>
        </p:txBody>
      </p:sp>
    </p:spTree>
    <p:extLst>
      <p:ext uri="{BB962C8B-B14F-4D97-AF65-F5344CB8AC3E}">
        <p14:creationId xmlns:p14="http://schemas.microsoft.com/office/powerpoint/2010/main" val="1175671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22C96-C0C6-DDBA-AE4D-4932C733E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10DAF-8C16-601C-A251-C2080D9F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15594"/>
            <a:ext cx="11376026" cy="1079971"/>
          </a:xfrm>
        </p:spPr>
        <p:txBody>
          <a:bodyPr anchor="t">
            <a:normAutofit/>
          </a:bodyPr>
          <a:lstStyle/>
          <a:p>
            <a:r>
              <a:rPr lang="en-US" dirty="0"/>
              <a:t>Validation of the Methanol pool fire</a:t>
            </a:r>
            <a:br>
              <a:rPr lang="en-US" dirty="0"/>
            </a:br>
            <a:r>
              <a:rPr lang="en-US" dirty="0"/>
              <a:t>Decoupled calculation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F366E-D574-A5B1-78F6-7E61793C9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309320"/>
            <a:ext cx="431428" cy="143869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fld id="{D701140D-C14F-41CA-99FC-0EF83E8DA40A}" type="slidenum">
              <a:rPr lang="fi-FI" sz="1500" smtClean="0"/>
              <a:pPr>
                <a:spcAft>
                  <a:spcPts val="600"/>
                </a:spcAft>
              </a:pPr>
              <a:t>10</a:t>
            </a:fld>
            <a:endParaRPr lang="fi-FI" sz="15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DD8D6E-5F49-8783-7304-44EFF81E18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95" t="-4" r="7775" b="4"/>
          <a:stretch>
            <a:fillRect/>
          </a:stretch>
        </p:blipFill>
        <p:spPr>
          <a:xfrm>
            <a:off x="1271464" y="1924355"/>
            <a:ext cx="2653060" cy="39147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9A8792-8748-D9D3-671B-B68C94E49E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271"/>
          <a:stretch>
            <a:fillRect/>
          </a:stretch>
        </p:blipFill>
        <p:spPr>
          <a:xfrm>
            <a:off x="4655840" y="1924355"/>
            <a:ext cx="2653059" cy="3914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6EC137-7D33-F30F-4DEC-725E321668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030"/>
          <a:stretch>
            <a:fillRect/>
          </a:stretch>
        </p:blipFill>
        <p:spPr>
          <a:xfrm>
            <a:off x="8544272" y="1910067"/>
            <a:ext cx="2736304" cy="39433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34D3EA-3FF1-DB76-DB36-C1F6AA939607}"/>
              </a:ext>
            </a:extLst>
          </p:cNvPr>
          <p:cNvSpPr txBox="1"/>
          <p:nvPr/>
        </p:nvSpPr>
        <p:spPr>
          <a:xfrm>
            <a:off x="1144059" y="1405646"/>
            <a:ext cx="2447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RadCal (gray) </a:t>
            </a:r>
          </a:p>
          <a:p>
            <a:pPr algn="ctr"/>
            <a:r>
              <a:rPr lang="en-US" sz="1600" dirty="0">
                <a:latin typeface="+mj-lt"/>
              </a:rPr>
              <a:t>FDS default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5E213A-4AA0-75B5-6817-A5C5CA31589D}"/>
              </a:ext>
            </a:extLst>
          </p:cNvPr>
          <p:cNvSpPr txBox="1"/>
          <p:nvPr/>
        </p:nvSpPr>
        <p:spPr>
          <a:xfrm>
            <a:off x="4677450" y="1386703"/>
            <a:ext cx="2447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RC-FSK </a:t>
            </a:r>
          </a:p>
          <a:p>
            <a:pPr algn="ctr"/>
            <a:r>
              <a:rPr lang="en-US" sz="1600" dirty="0">
                <a:latin typeface="+mj-lt"/>
              </a:rPr>
              <a:t>(ng=4)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07F384-FDC5-A5C6-A303-FA5855A146CB}"/>
              </a:ext>
            </a:extLst>
          </p:cNvPr>
          <p:cNvSpPr txBox="1"/>
          <p:nvPr/>
        </p:nvSpPr>
        <p:spPr>
          <a:xfrm>
            <a:off x="8466645" y="1383765"/>
            <a:ext cx="2447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RC-FSK </a:t>
            </a:r>
          </a:p>
          <a:p>
            <a:pPr algn="ctr"/>
            <a:r>
              <a:rPr lang="en-US" sz="1600" dirty="0">
                <a:latin typeface="+mj-lt"/>
              </a:rPr>
              <a:t>(ng=6)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83C236-BAC5-30A2-3852-9CCFA55767D5}"/>
              </a:ext>
            </a:extLst>
          </p:cNvPr>
          <p:cNvSpPr txBox="1"/>
          <p:nvPr/>
        </p:nvSpPr>
        <p:spPr>
          <a:xfrm>
            <a:off x="2279576" y="5959305"/>
            <a:ext cx="7415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Relative Error of radiation source term compared to benchmark PMC-LBL</a:t>
            </a:r>
          </a:p>
        </p:txBody>
      </p:sp>
    </p:spTree>
    <p:extLst>
      <p:ext uri="{BB962C8B-B14F-4D97-AF65-F5344CB8AC3E}">
        <p14:creationId xmlns:p14="http://schemas.microsoft.com/office/powerpoint/2010/main" val="833831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83721-45C4-D43B-4FB7-EA8AB5960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E62C3-91AE-A0BD-BC2D-60D6D1901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309320"/>
            <a:ext cx="431428" cy="143869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fld id="{D701140D-C14F-41CA-99FC-0EF83E8DA40A}" type="slidenum">
              <a:rPr lang="fi-FI" sz="1500" smtClean="0"/>
              <a:pPr>
                <a:spcAft>
                  <a:spcPts val="600"/>
                </a:spcAft>
              </a:pPr>
              <a:t>11</a:t>
            </a:fld>
            <a:endParaRPr lang="fi-FI" sz="15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A7790F-FA2B-77ED-4285-6C4B6C7DC4BA}"/>
              </a:ext>
            </a:extLst>
          </p:cNvPr>
          <p:cNvSpPr txBox="1"/>
          <p:nvPr/>
        </p:nvSpPr>
        <p:spPr>
          <a:xfrm>
            <a:off x="1141378" y="1628016"/>
            <a:ext cx="2447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RadCal (gray) </a:t>
            </a:r>
          </a:p>
          <a:p>
            <a:pPr algn="ctr"/>
            <a:r>
              <a:rPr lang="en-US" sz="1600" dirty="0">
                <a:latin typeface="+mj-lt"/>
              </a:rPr>
              <a:t>FDS default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FCAA0-2E5B-5DA2-C85F-0694FCD5BD83}"/>
              </a:ext>
            </a:extLst>
          </p:cNvPr>
          <p:cNvSpPr txBox="1"/>
          <p:nvPr/>
        </p:nvSpPr>
        <p:spPr>
          <a:xfrm>
            <a:off x="4713054" y="1628017"/>
            <a:ext cx="2447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RC-FSK </a:t>
            </a:r>
          </a:p>
          <a:p>
            <a:pPr algn="ctr"/>
            <a:r>
              <a:rPr lang="en-US" sz="1600" dirty="0">
                <a:latin typeface="+mj-lt"/>
              </a:rPr>
              <a:t>(ng=4)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DFC10-2027-3031-C01A-D0D55C0DDC2A}"/>
              </a:ext>
            </a:extLst>
          </p:cNvPr>
          <p:cNvSpPr txBox="1"/>
          <p:nvPr/>
        </p:nvSpPr>
        <p:spPr>
          <a:xfrm>
            <a:off x="8463964" y="1628018"/>
            <a:ext cx="2447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RC-FSK </a:t>
            </a:r>
          </a:p>
          <a:p>
            <a:pPr algn="ctr"/>
            <a:r>
              <a:rPr lang="en-US" sz="1600" dirty="0">
                <a:latin typeface="+mj-lt"/>
              </a:rPr>
              <a:t>(ng=6)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E438BF-EDD9-935B-D3CF-65D38844F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370" y="2212794"/>
            <a:ext cx="3373873" cy="28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FD2770-E9A2-33EA-DD1D-8243A4DF3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945" y="2261056"/>
            <a:ext cx="3201252" cy="28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6160E6-58C8-4A24-3DA2-A0CEA1182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46" y="2248946"/>
            <a:ext cx="3545498" cy="288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3312BCD-91B1-CA51-B4A0-B82E5AB7BED8}"/>
              </a:ext>
            </a:extLst>
          </p:cNvPr>
          <p:cNvSpPr txBox="1"/>
          <p:nvPr/>
        </p:nvSpPr>
        <p:spPr>
          <a:xfrm>
            <a:off x="2388207" y="5092794"/>
            <a:ext cx="7415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Relative Error of radiation heat flux compared to benchmark PMC-LBL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1AB28F4-5CF1-AD55-E5E0-F9314F66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49166"/>
            <a:ext cx="11376026" cy="1079971"/>
          </a:xfrm>
        </p:spPr>
        <p:txBody>
          <a:bodyPr anchor="t">
            <a:normAutofit/>
          </a:bodyPr>
          <a:lstStyle/>
          <a:p>
            <a:r>
              <a:rPr lang="en-US" dirty="0"/>
              <a:t>Validation of the Methanol pool fire</a:t>
            </a:r>
            <a:br>
              <a:rPr lang="en-US" dirty="0"/>
            </a:br>
            <a:r>
              <a:rPr lang="en-US" dirty="0"/>
              <a:t>Decoupled calculation</a:t>
            </a:r>
          </a:p>
        </p:txBody>
      </p:sp>
    </p:spTree>
    <p:extLst>
      <p:ext uri="{BB962C8B-B14F-4D97-AF65-F5344CB8AC3E}">
        <p14:creationId xmlns:p14="http://schemas.microsoft.com/office/powerpoint/2010/main" val="2191966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C4369-EABD-6F21-634F-E676F2064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z="1500" smtClean="0"/>
              <a:t>12</a:t>
            </a:fld>
            <a:endParaRPr lang="fi-FI" sz="15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D369A5-69FF-37FA-4594-155177178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089" y="2420888"/>
            <a:ext cx="3690213" cy="28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3D2E05-E71F-769C-2778-D21A0369F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2420888"/>
            <a:ext cx="3645741" cy="28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E1DB49-B2B1-822D-81F4-6EDDADBB82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632" y="2420888"/>
            <a:ext cx="3664528" cy="28800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AAE84559-4321-1DE1-06E0-AB634626C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42928"/>
            <a:ext cx="11376026" cy="1079971"/>
          </a:xfrm>
        </p:spPr>
        <p:txBody>
          <a:bodyPr anchor="t">
            <a:normAutofit/>
          </a:bodyPr>
          <a:lstStyle/>
          <a:p>
            <a:r>
              <a:rPr lang="en-US" dirty="0"/>
              <a:t>Validation of the Methanol pool fire</a:t>
            </a:r>
            <a:br>
              <a:rPr lang="en-US" dirty="0"/>
            </a:br>
            <a:r>
              <a:rPr lang="en-US" dirty="0"/>
              <a:t>Coupled calculation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B4E853-B2CC-6E5E-E64E-547BB6C5B228}"/>
              </a:ext>
            </a:extLst>
          </p:cNvPr>
          <p:cNvSpPr txBox="1"/>
          <p:nvPr/>
        </p:nvSpPr>
        <p:spPr>
          <a:xfrm>
            <a:off x="768379" y="1916832"/>
            <a:ext cx="24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Radiation source term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058800-1E14-B654-0EC6-4E9D6C3FDD1C}"/>
              </a:ext>
            </a:extLst>
          </p:cNvPr>
          <p:cNvSpPr txBox="1"/>
          <p:nvPr/>
        </p:nvSpPr>
        <p:spPr>
          <a:xfrm>
            <a:off x="4780678" y="1916832"/>
            <a:ext cx="24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Radiation emission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F7A68F-926B-1E06-9271-BB1EB7ACC84F}"/>
              </a:ext>
            </a:extLst>
          </p:cNvPr>
          <p:cNvSpPr txBox="1"/>
          <p:nvPr/>
        </p:nvSpPr>
        <p:spPr>
          <a:xfrm>
            <a:off x="8783585" y="1916832"/>
            <a:ext cx="24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Radiation absorption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022F11-3420-08FE-B6A3-2F7259F4A26B}"/>
              </a:ext>
            </a:extLst>
          </p:cNvPr>
          <p:cNvSpPr txBox="1"/>
          <p:nvPr/>
        </p:nvSpPr>
        <p:spPr>
          <a:xfrm>
            <a:off x="2296402" y="5466550"/>
            <a:ext cx="7415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Centerline radiative quantities </a:t>
            </a:r>
          </a:p>
        </p:txBody>
      </p:sp>
    </p:spTree>
    <p:extLst>
      <p:ext uri="{BB962C8B-B14F-4D97-AF65-F5344CB8AC3E}">
        <p14:creationId xmlns:p14="http://schemas.microsoft.com/office/powerpoint/2010/main" val="1196878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C5543-1775-0A10-9E19-11756B95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0B3BB-664D-D9D4-6C40-19C69ECF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z="1500" smtClean="0"/>
              <a:t>13</a:t>
            </a:fld>
            <a:endParaRPr lang="fi-FI" sz="15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52396AD-8885-5D05-4556-7C37C7A05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</p:spPr>
        <p:txBody>
          <a:bodyPr anchor="t">
            <a:normAutofit/>
          </a:bodyPr>
          <a:lstStyle/>
          <a:p>
            <a:r>
              <a:rPr lang="en-US" dirty="0"/>
              <a:t>Validation of the Methanol pool fire</a:t>
            </a:r>
            <a:br>
              <a:rPr lang="en-US" dirty="0"/>
            </a:br>
            <a:r>
              <a:rPr lang="en-US" dirty="0"/>
              <a:t>Coupled calculation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1C5BBB-38CF-ED31-3C35-4966D4FD78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0" r="1890" b="-1"/>
          <a:stretch>
            <a:fillRect/>
          </a:stretch>
        </p:blipFill>
        <p:spPr>
          <a:xfrm>
            <a:off x="754961" y="1790846"/>
            <a:ext cx="4667989" cy="36757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DD865B2-FEE0-6ACC-F742-058547D76C37}"/>
              </a:ext>
            </a:extLst>
          </p:cNvPr>
          <p:cNvSpPr txBox="1"/>
          <p:nvPr/>
        </p:nvSpPr>
        <p:spPr>
          <a:xfrm>
            <a:off x="2296402" y="5466550"/>
            <a:ext cx="7415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Radiative fluxes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85CE39-EAB1-17EF-5DD7-49EA0544E65D}"/>
              </a:ext>
            </a:extLst>
          </p:cNvPr>
          <p:cNvSpPr txBox="1"/>
          <p:nvPr/>
        </p:nvSpPr>
        <p:spPr>
          <a:xfrm>
            <a:off x="-456728" y="1445205"/>
            <a:ext cx="7415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Radiative feedback to pool surface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10C9E2-AA62-2AFD-58AF-9EB1293BF1E3}"/>
              </a:ext>
            </a:extLst>
          </p:cNvPr>
          <p:cNvSpPr txBox="1"/>
          <p:nvPr/>
        </p:nvSpPr>
        <p:spPr>
          <a:xfrm>
            <a:off x="5219286" y="1438118"/>
            <a:ext cx="7415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Radiative flux away from pool</a:t>
            </a:r>
          </a:p>
        </p:txBody>
      </p:sp>
      <p:pic>
        <p:nvPicPr>
          <p:cNvPr id="3" name="Picture 2" descr="A diagram of a graph&#10;&#10;AI-generated content may be incorrect.">
            <a:extLst>
              <a:ext uri="{FF2B5EF4-FFF2-40B4-BE49-F238E27FC236}">
                <a16:creationId xmlns:a16="http://schemas.microsoft.com/office/drawing/2014/main" id="{A0C8B43B-746F-66B5-9081-A5BEA5F15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57" b="9304"/>
          <a:stretch>
            <a:fillRect/>
          </a:stretch>
        </p:blipFill>
        <p:spPr>
          <a:xfrm>
            <a:off x="6362436" y="1790846"/>
            <a:ext cx="5129286" cy="367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05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F75BD-C5DA-851F-8B8D-772ACB1F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z="1500" smtClean="0"/>
              <a:t>14</a:t>
            </a:fld>
            <a:endParaRPr lang="fi-FI" sz="15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EA814D-40BA-AC63-32C1-96049AB7D8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484784"/>
            <a:ext cx="11448652" cy="439214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cs typeface="Calibri" panose="020F0502020204030204" pitchFamily="34" charset="0"/>
              </a:rPr>
              <a:t>Radiative heat transfer is the dominant mode of heat transfer in fires and </a:t>
            </a:r>
            <a:r>
              <a:rPr lang="en-US" sz="1800" dirty="0" err="1">
                <a:cs typeface="Calibri" panose="020F0502020204030204" pitchFamily="34" charset="0"/>
              </a:rPr>
              <a:t>boyant</a:t>
            </a:r>
            <a:r>
              <a:rPr lang="en-US" sz="1800" dirty="0">
                <a:cs typeface="Calibri" panose="020F0502020204030204" pitchFamily="34" charset="0"/>
              </a:rPr>
              <a:t> flames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cs typeface="Calibri" panose="020F0502020204030204" pitchFamily="34" charset="0"/>
              </a:rPr>
              <a:t>Solving the RTE is challenging due to its dependency to spectrum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cs typeface="Calibri" panose="020F0502020204030204" pitchFamily="34" charset="0"/>
              </a:rPr>
              <a:t>Gray approximation for absorption coefficient is acceptable with the definition of a proper path length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cs typeface="Calibri" panose="020F0502020204030204" pitchFamily="34" charset="0"/>
              </a:rPr>
              <a:t>In problems with multiple characteristic length scales this can problematic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cs typeface="Calibri" panose="020F0502020204030204" pitchFamily="34" charset="0"/>
              </a:rPr>
              <a:t>RC-FSK is a non-gray radiation model that provides more accurate predictions and does not rely on path length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503F19-7E51-1D7C-FA06-9AA06C3C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</p:spPr>
        <p:txBody>
          <a:bodyPr anchor="t">
            <a:normAutofit/>
          </a:bodyPr>
          <a:lstStyle/>
          <a:p>
            <a:r>
              <a:rPr lang="en-US" dirty="0"/>
              <a:t>Concluding remarks</a:t>
            </a:r>
          </a:p>
        </p:txBody>
      </p:sp>
    </p:spTree>
    <p:extLst>
      <p:ext uri="{BB962C8B-B14F-4D97-AF65-F5344CB8AC3E}">
        <p14:creationId xmlns:p14="http://schemas.microsoft.com/office/powerpoint/2010/main" val="9824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BA32A-BBB4-688A-E243-339D0CE06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70F1E-ED02-570B-DA86-1D61CF38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z="1500" smtClean="0"/>
              <a:t>2</a:t>
            </a:fld>
            <a:endParaRPr lang="fi-FI" sz="15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4291A9-1B9A-740F-858D-2ADCE0603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36" y="227617"/>
            <a:ext cx="5447928" cy="30474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776656-AEF7-D8FB-C1C7-AAA4C3AE5736}"/>
              </a:ext>
            </a:extLst>
          </p:cNvPr>
          <p:cNvSpPr txBox="1"/>
          <p:nvPr/>
        </p:nvSpPr>
        <p:spPr>
          <a:xfrm>
            <a:off x="379692" y="1412776"/>
            <a:ext cx="2648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Electromagnetic Spectrum: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DAD231C-A8E6-9DBC-5AF9-D74D0C263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020" y="3857708"/>
            <a:ext cx="2880320" cy="227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06E1F54-D39A-CD2C-526F-385B119D8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9696" y="4275092"/>
            <a:ext cx="3312368" cy="1440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880CE2D-9A15-5067-395F-7A6A7E6492DC}"/>
              </a:ext>
            </a:extLst>
          </p:cNvPr>
          <p:cNvSpPr txBox="1"/>
          <p:nvPr/>
        </p:nvSpPr>
        <p:spPr>
          <a:xfrm>
            <a:off x="4370177" y="4163947"/>
            <a:ext cx="1779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Thermal radiation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38A57A-6505-8073-845B-92B868D9F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029" y="2706163"/>
            <a:ext cx="4156148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BAC3F3-3083-3F19-8358-AC20CF1E281E}"/>
              </a:ext>
            </a:extLst>
          </p:cNvPr>
          <p:cNvSpPr txBox="1"/>
          <p:nvPr/>
        </p:nvSpPr>
        <p:spPr>
          <a:xfrm>
            <a:off x="781112" y="3079627"/>
            <a:ext cx="3021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Fire Dynamics Simulator (FDS)</a:t>
            </a:r>
          </a:p>
          <a:p>
            <a:pPr algn="ctr"/>
            <a:r>
              <a:rPr lang="en-US" sz="1600" dirty="0">
                <a:latin typeface="+mj-lt"/>
              </a:rPr>
              <a:t>CFD code for buoyant flames</a:t>
            </a:r>
          </a:p>
        </p:txBody>
      </p:sp>
    </p:spTree>
    <p:extLst>
      <p:ext uri="{BB962C8B-B14F-4D97-AF65-F5344CB8AC3E}">
        <p14:creationId xmlns:p14="http://schemas.microsoft.com/office/powerpoint/2010/main" val="3776841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1C44809-0723-ABD5-92E0-96760E0F5A0D}"/>
              </a:ext>
            </a:extLst>
          </p:cNvPr>
          <p:cNvSpPr txBox="1">
            <a:spLocks/>
          </p:cNvSpPr>
          <p:nvPr/>
        </p:nvSpPr>
        <p:spPr>
          <a:xfrm>
            <a:off x="691786" y="1340768"/>
            <a:ext cx="10080625" cy="36718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62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3025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9250" indent="-2762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9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26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0CF9F3-F2BF-FFEB-5D51-546DF2E16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</p:spPr>
        <p:txBody>
          <a:bodyPr/>
          <a:lstStyle/>
          <a:p>
            <a:r>
              <a:rPr lang="en-US" dirty="0"/>
              <a:t>Radiative Transfer Equation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4">
                <a:extLst>
                  <a:ext uri="{FF2B5EF4-FFF2-40B4-BE49-F238E27FC236}">
                    <a16:creationId xmlns:a16="http://schemas.microsoft.com/office/drawing/2014/main" id="{D77FEEA3-5340-5D11-703D-D1A3ED02A90F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91786" y="1340768"/>
                <a:ext cx="10080625" cy="3671886"/>
              </a:xfrm>
            </p:spPr>
            <p:txBody>
              <a:bodyPr/>
              <a:lstStyle/>
              <a:p>
                <a:pPr marL="411480" indent="-411480">
                  <a:buFont typeface="Arial" panose="020B0604020202020204" pitchFamily="34" charset="0"/>
                  <a:buChar char="•"/>
                </a:pPr>
                <a:r>
                  <a:rPr lang="en-US" sz="1800" b="0" dirty="0"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Integro-differential equation in five dimensions </a:t>
                </a:r>
              </a:p>
              <a:p>
                <a:r>
                  <a:rPr lang="en-US" sz="1800" b="0" dirty="0"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m:rPr>
                                <m:lit/>
                              </m:rPr>
                              <a:rPr lang="en-US" sz="1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n-US" sz="1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𝜂</m:t>
                            </m:r>
                          </m:sub>
                        </m:sSub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𝑑𝑠</m:t>
                        </m:r>
                      </m:den>
                    </m:f>
                    <m:r>
                      <a:rPr lang="en-US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𝜅</m:t>
                        </m:r>
                      </m:e>
                      <m:sub>
                        <m:r>
                          <a:rPr lang="en-US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sub>
                    </m:sSub>
                    <m:d>
                      <m:dPr>
                        <m:ctrlPr>
                          <a:rPr lang="en-US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𝑏</m:t>
                            </m:r>
                            <m:r>
                              <a:rPr lang="en-US" sz="1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𝜂</m:t>
                            </m:r>
                          </m:sub>
                        </m:sSub>
                        <m:r>
                          <a:rPr lang="en-US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𝜂</m:t>
                            </m:r>
                          </m:sub>
                        </m:sSub>
                      </m:e>
                    </m:d>
                  </m:oMath>
                </a14:m>
                <a:endParaRPr lang="en-US" sz="1800" i="1" dirty="0">
                  <a:latin typeface="+mj-lt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b="0" dirty="0">
                    <a:latin typeface="+mj-lt"/>
                    <a:cs typeface="Calibri" panose="020F0502020204030204" pitchFamily="34" charset="0"/>
                  </a:rPr>
                  <a:t>Radiation source term definition</a:t>
                </a:r>
                <a:endParaRPr lang="en-US" sz="1800" dirty="0">
                  <a:latin typeface="+mj-lt"/>
                  <a:cs typeface="Calibri" panose="020F0502020204030204" pitchFamily="34" charset="0"/>
                </a:endParaRPr>
              </a:p>
              <a:p>
                <a:r>
                  <a:rPr lang="en-US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bar>
                      <m:barPr>
                        <m:pos m:val="top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𝛻</m:t>
                        </m:r>
                        <m:r>
                          <a:rPr lang="en-US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</m:e>
                            </m:acc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</m:e>
                    </m:ba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bar>
                              <m:barPr>
                                <m:pos m:val="top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bar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𝜂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𝜂</m:t>
                                    </m:r>
                                  </m:sub>
                                </m:sSub>
                              </m:e>
                            </m:bar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bar>
                              <m:barPr>
                                <m:pos m:val="top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𝜂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𝜂</m:t>
                                    </m:r>
                                  </m:sub>
                                </m:sSub>
                              </m:e>
                            </m:bar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</m:nary>
                  </m:oMath>
                </a14:m>
                <a:endParaRPr lang="en-US" sz="1800" dirty="0">
                  <a:latin typeface="+mj-lt"/>
                  <a:cs typeface="Calibri" panose="020F0502020204030204" pitchFamily="34" charset="0"/>
                </a:endParaRPr>
              </a:p>
              <a:p>
                <a:endParaRPr lang="en-US" sz="1800" dirty="0">
                  <a:latin typeface="+mj-lt"/>
                  <a:cs typeface="Calibri" panose="020F0502020204030204" pitchFamily="34" charset="0"/>
                </a:endParaRPr>
              </a:p>
              <a:p>
                <a:endParaRPr lang="en-US" sz="1800" dirty="0">
                  <a:latin typeface="+mj-lt"/>
                  <a:cs typeface="Calibri" panose="020F0502020204030204" pitchFamily="34" charset="0"/>
                </a:endParaRPr>
              </a:p>
              <a:p>
                <a:endParaRPr lang="en-US" sz="1800" dirty="0">
                  <a:latin typeface="+mj-lt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800" b="0" dirty="0">
                  <a:latin typeface="+mj-lt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b="0" dirty="0">
                    <a:latin typeface="+mj-lt"/>
                    <a:cs typeface="Calibri" panose="020F0502020204030204" pitchFamily="34" charset="0"/>
                  </a:rPr>
                  <a:t>Closure of Energy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</m:ba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 </m:t>
                          </m:r>
                          <m:acc>
                            <m:accPr>
                              <m:chr m:val="̃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</m:ba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 </m:t>
                          </m:r>
                          <m:acc>
                            <m:accPr>
                              <m:chr m:val="̃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 </m:t>
                          </m:r>
                          <m:acc>
                            <m:accPr>
                              <m:chr m:val="̃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80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D</m:t>
                          </m:r>
                          <m:acc>
                            <m:accPr>
                              <m:chr m:val="̅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nor/>
                            </m:rPr>
                            <a:rPr lang="en-US" sz="180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D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 +</m:t>
                      </m:r>
                      <m:bar>
                        <m:barPr>
                          <m:pos m:val="top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̇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′′′</m:t>
                                  </m:r>
                                </m:sup>
                              </m:sSup>
                            </m:e>
                          </m:acc>
                        </m:e>
                      </m:bar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e>
                          </m:acc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𝑠𝑔𝑠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⋅</m:t>
                      </m:r>
                      <m:bar>
                        <m:barPr>
                          <m:pos m:val="top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</m:bar>
                      <m:r>
                        <a:rPr lang="en-US" sz="18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en-US" sz="1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𝛁</m:t>
                          </m:r>
                          <m:r>
                            <a:rPr lang="en-US" sz="1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11" name="Text Placeholder 4">
                <a:extLst>
                  <a:ext uri="{FF2B5EF4-FFF2-40B4-BE49-F238E27FC236}">
                    <a16:creationId xmlns:a16="http://schemas.microsoft.com/office/drawing/2014/main" id="{D77FEEA3-5340-5D11-703D-D1A3ED02A9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91786" y="1340768"/>
                <a:ext cx="10080625" cy="3671886"/>
              </a:xfrm>
              <a:blipFill>
                <a:blip r:embed="rId2"/>
                <a:stretch>
                  <a:fillRect l="-1270" t="-2159" b="-12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98E3298-7B67-3435-0F13-7519A54FF0A6}"/>
              </a:ext>
            </a:extLst>
          </p:cNvPr>
          <p:cNvSpPr txBox="1"/>
          <p:nvPr/>
        </p:nvSpPr>
        <p:spPr>
          <a:xfrm>
            <a:off x="2697942" y="3090446"/>
            <a:ext cx="1109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absorption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DDBE8F-820F-8D64-4810-1FBFC9E85603}"/>
              </a:ext>
            </a:extLst>
          </p:cNvPr>
          <p:cNvSpPr txBox="1"/>
          <p:nvPr/>
        </p:nvSpPr>
        <p:spPr>
          <a:xfrm>
            <a:off x="3873376" y="3090446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emission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54BFE7-A296-8812-8B0E-70575FFB58C5}"/>
                  </a:ext>
                </a:extLst>
              </p:cNvPr>
              <p:cNvSpPr txBox="1"/>
              <p:nvPr/>
            </p:nvSpPr>
            <p:spPr>
              <a:xfrm>
                <a:off x="1852174" y="3933056"/>
                <a:ext cx="3848315" cy="467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Incident radiation: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</m:sub>
                    </m:sSub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η</m:t>
                            </m:r>
                          </m:sub>
                        </m:sSub>
                      </m:e>
                    </m:nary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54BFE7-A296-8812-8B0E-70575FFB5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174" y="3933056"/>
                <a:ext cx="3848315" cy="467372"/>
              </a:xfrm>
              <a:prstGeom prst="rect">
                <a:avLst/>
              </a:prstGeom>
              <a:blipFill>
                <a:blip r:embed="rId3"/>
                <a:stretch>
                  <a:fillRect l="-1426" t="-105195" b="-168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91FCBFAE-10B3-6589-BC06-0FBDF874D5B1}"/>
              </a:ext>
            </a:extLst>
          </p:cNvPr>
          <p:cNvCxnSpPr>
            <a:cxnSpLocks/>
            <a:stCxn id="12" idx="1"/>
            <a:endCxn id="14" idx="1"/>
          </p:cNvCxnSpPr>
          <p:nvPr/>
        </p:nvCxnSpPr>
        <p:spPr>
          <a:xfrm rot="10800000" flipV="1">
            <a:off x="1852174" y="3259722"/>
            <a:ext cx="845768" cy="907019"/>
          </a:xfrm>
          <a:prstGeom prst="curvedConnector3">
            <a:avLst>
              <a:gd name="adj1" fmla="val 127029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sphere with lines and arrows&#10;&#10;Description automatically generated">
            <a:extLst>
              <a:ext uri="{FF2B5EF4-FFF2-40B4-BE49-F238E27FC236}">
                <a16:creationId xmlns:a16="http://schemas.microsoft.com/office/drawing/2014/main" id="{409682BC-C02F-E565-2D41-AFCBF69A4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088" y="1309402"/>
            <a:ext cx="4313055" cy="24599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ADB3D7-653E-F628-6622-F7232E1204EB}"/>
                  </a:ext>
                </a:extLst>
              </p:cNvPr>
              <p:cNvSpPr txBox="1"/>
              <p:nvPr/>
            </p:nvSpPr>
            <p:spPr>
              <a:xfrm>
                <a:off x="2004574" y="4085456"/>
                <a:ext cx="3848315" cy="474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Incident radiation: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</m:sub>
                    </m:sSub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η</m:t>
                            </m:r>
                          </m:sub>
                        </m:sSub>
                      </m:e>
                    </m:nary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ADB3D7-653E-F628-6622-F7232E120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574" y="4085456"/>
                <a:ext cx="3848315" cy="474489"/>
              </a:xfrm>
              <a:prstGeom prst="rect">
                <a:avLst/>
              </a:prstGeom>
              <a:blipFill>
                <a:blip r:embed="rId5"/>
                <a:stretch>
                  <a:fillRect l="-1426" t="-102564" b="-1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8B1CD6F5-0D56-E1C0-9589-F8FC79EE5643}"/>
              </a:ext>
            </a:extLst>
          </p:cNvPr>
          <p:cNvSpPr txBox="1">
            <a:spLocks/>
          </p:cNvSpPr>
          <p:nvPr/>
        </p:nvSpPr>
        <p:spPr>
          <a:xfrm>
            <a:off x="11352584" y="6309320"/>
            <a:ext cx="431428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r" defTabSz="914400" rtl="0" eaLnBrk="1" latinLnBrk="0" hangingPunct="1">
              <a:defRPr sz="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01140D-C14F-41CA-99FC-0EF83E8DA40A}" type="slidenum">
              <a:rPr lang="fi-FI" sz="1500" smtClean="0"/>
              <a:pPr/>
              <a:t>3</a:t>
            </a:fld>
            <a:endParaRPr lang="fi-FI" sz="1500" dirty="0"/>
          </a:p>
        </p:txBody>
      </p:sp>
    </p:spTree>
    <p:extLst>
      <p:ext uri="{BB962C8B-B14F-4D97-AF65-F5344CB8AC3E}">
        <p14:creationId xmlns:p14="http://schemas.microsoft.com/office/powerpoint/2010/main" val="74200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AB9343-0508-F11A-AD41-3C7E1386F9D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34068" y="211449"/>
            <a:ext cx="11323863" cy="1332766"/>
          </a:xfrm>
        </p:spPr>
        <p:txBody>
          <a:bodyPr/>
          <a:lstStyle/>
          <a:p>
            <a:r>
              <a:rPr lang="en-US" sz="3000" dirty="0">
                <a:latin typeface="+mj-lt"/>
                <a:ea typeface="Cambria Math" panose="02040503050406030204" pitchFamily="18" charset="0"/>
                <a:cs typeface="Calibri" panose="020F0502020204030204" pitchFamily="34" charset="0"/>
              </a:rPr>
              <a:t>Treatment of spectral nature of RTE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716B0-130B-BAD0-438B-B5F6F406ADE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8432" y="1115791"/>
            <a:ext cx="7527808" cy="4065947"/>
          </a:xfrm>
        </p:spPr>
        <p:txBody>
          <a:bodyPr/>
          <a:lstStyle/>
          <a:p>
            <a:pPr marL="411480" indent="-411480">
              <a:buFont typeface="Courier New" panose="02070309020205020404" pitchFamily="49" charset="0"/>
              <a:buChar char="o"/>
            </a:pPr>
            <a:r>
              <a:rPr lang="en-US" sz="1800" b="0" dirty="0">
                <a:latin typeface="+mj-lt"/>
                <a:ea typeface="Cambria Math" panose="02040503050406030204" pitchFamily="18" charset="0"/>
                <a:cs typeface="Calibri" panose="020F0502020204030204" pitchFamily="34" charset="0"/>
              </a:rPr>
              <a:t>Line-By-Line (LBL) calculation (Benchmark) [Millions of RTE]</a:t>
            </a:r>
          </a:p>
          <a:p>
            <a:pPr marL="411480" indent="-411480">
              <a:buFont typeface="Courier New" panose="02070309020205020404" pitchFamily="49" charset="0"/>
              <a:buChar char="o"/>
            </a:pPr>
            <a:r>
              <a:rPr lang="en-US" sz="1800" b="0" dirty="0">
                <a:latin typeface="+mj-lt"/>
                <a:ea typeface="Cambria Math" panose="02040503050406030204" pitchFamily="18" charset="0"/>
                <a:cs typeface="Calibri" panose="020F0502020204030204" pitchFamily="34" charset="0"/>
              </a:rPr>
              <a:t>Gray calculation [1 RTE] (general CFD modeling including FDS)</a:t>
            </a:r>
          </a:p>
          <a:p>
            <a:pPr marL="411480" indent="-411480">
              <a:buFont typeface="Courier New" panose="02070309020205020404" pitchFamily="49" charset="0"/>
              <a:buChar char="o"/>
            </a:pPr>
            <a:r>
              <a:rPr lang="en-US" sz="1800" b="0" dirty="0">
                <a:latin typeface="+mj-lt"/>
                <a:ea typeface="Cambria Math" panose="02040503050406030204" pitchFamily="18" charset="0"/>
                <a:cs typeface="Calibri" panose="020F0502020204030204" pitchFamily="34" charset="0"/>
              </a:rPr>
              <a:t>Non gray calculation (global models) [3-50 RTE]</a:t>
            </a:r>
          </a:p>
          <a:p>
            <a:pPr marL="1165860" lvl="1" indent="-411480">
              <a:buFont typeface="Courier New" panose="02070309020205020404" pitchFamily="49" charset="0"/>
              <a:buChar char="o"/>
            </a:pPr>
            <a:r>
              <a:rPr lang="en-US" sz="1800" dirty="0">
                <a:latin typeface="+mj-lt"/>
                <a:ea typeface="Cambria Math" panose="02040503050406030204" pitchFamily="18" charset="0"/>
                <a:cs typeface="Calibri" panose="020F0502020204030204" pitchFamily="34" charset="0"/>
              </a:rPr>
              <a:t>weighted sum of gray gases (WSGG)</a:t>
            </a:r>
          </a:p>
          <a:p>
            <a:pPr marL="1165860" lvl="1" indent="-411480">
              <a:buFont typeface="Courier New" panose="02070309020205020404" pitchFamily="49" charset="0"/>
              <a:buChar char="o"/>
            </a:pPr>
            <a:r>
              <a:rPr lang="en-US" sz="1800" dirty="0">
                <a:latin typeface="+mj-lt"/>
                <a:ea typeface="Cambria Math" panose="02040503050406030204" pitchFamily="18" charset="0"/>
                <a:cs typeface="Calibri" panose="020F0502020204030204" pitchFamily="34" charset="0"/>
              </a:rPr>
              <a:t>Spectral line based WSGG (RC-SLW)</a:t>
            </a:r>
          </a:p>
          <a:p>
            <a:pPr marL="1165860" lvl="1" indent="-411480">
              <a:buFont typeface="Courier New" panose="02070309020205020404" pitchFamily="49" charset="0"/>
              <a:buChar char="o"/>
            </a:pPr>
            <a:r>
              <a:rPr lang="en-US" sz="1800" b="1" dirty="0">
                <a:latin typeface="+mj-lt"/>
                <a:ea typeface="Cambria Math" panose="02040503050406030204" pitchFamily="18" charset="0"/>
                <a:cs typeface="Calibri" panose="020F0502020204030204" pitchFamily="34" charset="0"/>
              </a:rPr>
              <a:t>Full spectrum correlated k-distribution (RC-FSCK)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75F5B-A4DE-95C5-6B5D-D819DE8B1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44" y="1745246"/>
            <a:ext cx="4799856" cy="355596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CF59E49-2CF1-2F34-003B-7454F2C70AA4}"/>
              </a:ext>
            </a:extLst>
          </p:cNvPr>
          <p:cNvSpPr/>
          <p:nvPr/>
        </p:nvSpPr>
        <p:spPr>
          <a:xfrm>
            <a:off x="716380" y="1225024"/>
            <a:ext cx="252079" cy="2266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6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08A82C-FDA8-3F2B-5E25-5E43C682FC2E}"/>
              </a:ext>
            </a:extLst>
          </p:cNvPr>
          <p:cNvSpPr/>
          <p:nvPr/>
        </p:nvSpPr>
        <p:spPr>
          <a:xfrm>
            <a:off x="716378" y="1584511"/>
            <a:ext cx="252079" cy="22660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6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ECE280-4BDE-9583-22C6-3041C744640C}"/>
              </a:ext>
            </a:extLst>
          </p:cNvPr>
          <p:cNvSpPr/>
          <p:nvPr/>
        </p:nvSpPr>
        <p:spPr>
          <a:xfrm>
            <a:off x="716377" y="2008791"/>
            <a:ext cx="252079" cy="2266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6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22DEFF-66EA-A993-C288-99FA47FE1474}"/>
              </a:ext>
            </a:extLst>
          </p:cNvPr>
          <p:cNvSpPr/>
          <p:nvPr/>
        </p:nvSpPr>
        <p:spPr>
          <a:xfrm>
            <a:off x="1459462" y="2371870"/>
            <a:ext cx="187824" cy="15337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6DDE1A-03FA-30C4-F025-8F17461CBF18}"/>
              </a:ext>
            </a:extLst>
          </p:cNvPr>
          <p:cNvSpPr/>
          <p:nvPr/>
        </p:nvSpPr>
        <p:spPr>
          <a:xfrm>
            <a:off x="1475193" y="2731984"/>
            <a:ext cx="187824" cy="15337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57916E-11E4-A9D7-C803-C9A85A6D7B6F}"/>
              </a:ext>
            </a:extLst>
          </p:cNvPr>
          <p:cNvSpPr/>
          <p:nvPr/>
        </p:nvSpPr>
        <p:spPr>
          <a:xfrm>
            <a:off x="1459462" y="3120254"/>
            <a:ext cx="187824" cy="15337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05512FE-0E96-55F2-2961-81F7F7EC0E6A}"/>
              </a:ext>
            </a:extLst>
          </p:cNvPr>
          <p:cNvSpPr txBox="1">
            <a:spLocks/>
          </p:cNvSpPr>
          <p:nvPr/>
        </p:nvSpPr>
        <p:spPr>
          <a:xfrm>
            <a:off x="11352584" y="6309320"/>
            <a:ext cx="431428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r" defTabSz="914400" rtl="0" eaLnBrk="1" latinLnBrk="0" hangingPunct="1">
              <a:defRPr sz="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01140D-C14F-41CA-99FC-0EF83E8DA40A}" type="slidenum">
              <a:rPr lang="fi-FI" sz="1500" smtClean="0"/>
              <a:pPr/>
              <a:t>4</a:t>
            </a:fld>
            <a:endParaRPr lang="fi-FI" sz="1500" dirty="0"/>
          </a:p>
        </p:txBody>
      </p:sp>
    </p:spTree>
    <p:extLst>
      <p:ext uri="{BB962C8B-B14F-4D97-AF65-F5344CB8AC3E}">
        <p14:creationId xmlns:p14="http://schemas.microsoft.com/office/powerpoint/2010/main" val="369320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13B0735-C9FC-246D-88E8-BC36E22F8FBF}"/>
              </a:ext>
            </a:extLst>
          </p:cNvPr>
          <p:cNvSpPr txBox="1">
            <a:spLocks/>
          </p:cNvSpPr>
          <p:nvPr/>
        </p:nvSpPr>
        <p:spPr>
          <a:xfrm>
            <a:off x="407987" y="252411"/>
            <a:ext cx="11376026" cy="10799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with Gray approximation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14D3CB9-05DC-0965-2059-2187308494D7}"/>
              </a:ext>
            </a:extLst>
          </p:cNvPr>
          <p:cNvSpPr txBox="1">
            <a:spLocks/>
          </p:cNvSpPr>
          <p:nvPr/>
        </p:nvSpPr>
        <p:spPr>
          <a:xfrm>
            <a:off x="728432" y="1115791"/>
            <a:ext cx="6304788" cy="40659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16B9D2-E949-EAF5-4142-13DDA09095AB}"/>
                  </a:ext>
                </a:extLst>
              </p:cNvPr>
              <p:cNvSpPr txBox="1"/>
              <p:nvPr/>
            </p:nvSpPr>
            <p:spPr>
              <a:xfrm>
                <a:off x="728432" y="1168205"/>
                <a:ext cx="6624736" cy="215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Radiation intensity attenuates exponentially.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The total intensity does not follow an exponential function</a:t>
                </a:r>
              </a:p>
              <a:p>
                <a:pPr algn="l"/>
                <a:endParaRPr lang="en-US" dirty="0">
                  <a:latin typeface="+mj-lt"/>
                </a:endParaRPr>
              </a:p>
              <a:p>
                <a:pPr algn="l"/>
                <a:r>
                  <a:rPr lang="en-US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  <a:p>
                <a:pPr algn="l"/>
                <a:endParaRPr lang="en-US" dirty="0">
                  <a:latin typeface="+mj-lt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To obtain an accurate result can be obtained only </a:t>
                </a:r>
              </a:p>
              <a:p>
                <a:pPr algn="l"/>
                <a:r>
                  <a:rPr lang="en-US" dirty="0">
                    <a:latin typeface="+mj-lt"/>
                  </a:rPr>
                  <a:t>      by prescribing a </a:t>
                </a:r>
                <a:r>
                  <a:rPr lang="en-US" b="1" dirty="0">
                    <a:latin typeface="+mj-lt"/>
                  </a:rPr>
                  <a:t>Path Length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16B9D2-E949-EAF5-4142-13DDA0909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32" y="1168205"/>
                <a:ext cx="6624736" cy="2155526"/>
              </a:xfrm>
              <a:prstGeom prst="rect">
                <a:avLst/>
              </a:prstGeom>
              <a:blipFill>
                <a:blip r:embed="rId2"/>
                <a:stretch>
                  <a:fillRect l="-552" t="-1700" b="-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14A8454A-B817-4FE5-8A51-6AD20B0C5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174" y="1973772"/>
            <a:ext cx="5420338" cy="4212463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1FC6725-1D3D-4542-3B22-E43B721FF4D4}"/>
              </a:ext>
            </a:extLst>
          </p:cNvPr>
          <p:cNvSpPr txBox="1">
            <a:spLocks/>
          </p:cNvSpPr>
          <p:nvPr/>
        </p:nvSpPr>
        <p:spPr>
          <a:xfrm>
            <a:off x="11504984" y="6461720"/>
            <a:ext cx="431428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r" defTabSz="914400" rtl="0" eaLnBrk="1" latinLnBrk="0" hangingPunct="1">
              <a:defRPr sz="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01140D-C14F-41CA-99FC-0EF83E8DA40A}" type="slidenum">
              <a:rPr lang="fi-FI" sz="1500" smtClean="0"/>
              <a:pPr/>
              <a:t>5</a:t>
            </a:fld>
            <a:endParaRPr lang="fi-FI" sz="1500" dirty="0"/>
          </a:p>
        </p:txBody>
      </p:sp>
    </p:spTree>
    <p:extLst>
      <p:ext uri="{BB962C8B-B14F-4D97-AF65-F5344CB8AC3E}">
        <p14:creationId xmlns:p14="http://schemas.microsoft.com/office/powerpoint/2010/main" val="181004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F1A37-343D-4FBB-A73D-01D803500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55A81-6F12-576F-5A4E-1CC22652A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6" y="266214"/>
            <a:ext cx="11376026" cy="1079971"/>
          </a:xfrm>
        </p:spPr>
        <p:txBody>
          <a:bodyPr anchor="t">
            <a:normAutofit/>
          </a:bodyPr>
          <a:lstStyle/>
          <a:p>
            <a:r>
              <a:rPr lang="en-US" dirty="0"/>
              <a:t>Development of an efficient global non-gray radiation model</a:t>
            </a:r>
            <a:br>
              <a:rPr lang="en-US" dirty="0"/>
            </a:br>
            <a:r>
              <a:rPr lang="en-US" dirty="0"/>
              <a:t>(WSGG, RC-FSK, RC-SLW)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C02F8-C038-7555-C02A-2252F8D03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309320"/>
            <a:ext cx="431428" cy="143869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fld id="{D701140D-C14F-41CA-99FC-0EF83E8DA40A}" type="slidenum">
              <a:rPr lang="fi-FI" sz="1500" smtClean="0"/>
              <a:pPr>
                <a:spcAft>
                  <a:spcPts val="600"/>
                </a:spcAft>
              </a:pPr>
              <a:t>6</a:t>
            </a:fld>
            <a:endParaRPr lang="fi-FI" sz="15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9A204E-5E0C-226B-11CD-EED6F4821A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72"/>
          <a:stretch>
            <a:fillRect/>
          </a:stretch>
        </p:blipFill>
        <p:spPr>
          <a:xfrm>
            <a:off x="7580904" y="2902824"/>
            <a:ext cx="3694906" cy="288000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4C695C-235C-3C85-48C6-7059270F32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8" r="2" b="2"/>
          <a:stretch>
            <a:fillRect/>
          </a:stretch>
        </p:blipFill>
        <p:spPr>
          <a:xfrm>
            <a:off x="700175" y="2902824"/>
            <a:ext cx="3766905" cy="288032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7B9209-B945-2F4E-62B5-F4B8E3A2EC92}"/>
                  </a:ext>
                </a:extLst>
              </p:cNvPr>
              <p:cNvSpPr txBox="1"/>
              <p:nvPr/>
            </p:nvSpPr>
            <p:spPr>
              <a:xfrm>
                <a:off x="1788188" y="1446372"/>
                <a:ext cx="1725344" cy="476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lit/>
                                </m:r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𝜂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𝑑𝑠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𝜅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𝜂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𝑏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𝜂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𝜂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7B9209-B945-2F4E-62B5-F4B8E3A2E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188" y="1446372"/>
                <a:ext cx="1725344" cy="476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1D2125-3693-9D9E-2D1A-3B472220E9F6}"/>
                  </a:ext>
                </a:extLst>
              </p:cNvPr>
              <p:cNvSpPr txBox="1"/>
              <p:nvPr/>
            </p:nvSpPr>
            <p:spPr>
              <a:xfrm>
                <a:off x="8040216" y="1440559"/>
                <a:ext cx="1865319" cy="474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𝑑𝑠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1D2125-3693-9D9E-2D1A-3B472220E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216" y="1440559"/>
                <a:ext cx="1865319" cy="474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1E313FC-22D1-0F85-C85D-89D137FA9741}"/>
              </a:ext>
            </a:extLst>
          </p:cNvPr>
          <p:cNvCxnSpPr>
            <a:cxnSpLocks/>
          </p:cNvCxnSpPr>
          <p:nvPr/>
        </p:nvCxnSpPr>
        <p:spPr>
          <a:xfrm>
            <a:off x="4727848" y="1694009"/>
            <a:ext cx="2592288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390FC2-7981-CB05-64C4-CE7A7F47F7D4}"/>
              </a:ext>
            </a:extLst>
          </p:cNvPr>
          <p:cNvCxnSpPr>
            <a:cxnSpLocks/>
          </p:cNvCxnSpPr>
          <p:nvPr/>
        </p:nvCxnSpPr>
        <p:spPr>
          <a:xfrm>
            <a:off x="4727848" y="4221088"/>
            <a:ext cx="2592288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EAFBFC4-1772-AE63-3835-285926C61657}"/>
              </a:ext>
            </a:extLst>
          </p:cNvPr>
          <p:cNvSpPr txBox="1"/>
          <p:nvPr/>
        </p:nvSpPr>
        <p:spPr>
          <a:xfrm>
            <a:off x="5286323" y="1346185"/>
            <a:ext cx="1677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RC-FSK model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85CA54-3F79-CF71-0A6E-FE60490A021B}"/>
              </a:ext>
            </a:extLst>
          </p:cNvPr>
          <p:cNvSpPr txBox="1"/>
          <p:nvPr/>
        </p:nvSpPr>
        <p:spPr>
          <a:xfrm>
            <a:off x="5126022" y="3842585"/>
            <a:ext cx="1939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K-distribution curve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2D026A-E140-AB53-5FB3-D2EC7C406241}"/>
              </a:ext>
            </a:extLst>
          </p:cNvPr>
          <p:cNvSpPr txBox="1"/>
          <p:nvPr/>
        </p:nvSpPr>
        <p:spPr>
          <a:xfrm>
            <a:off x="681218" y="2514382"/>
            <a:ext cx="3939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Millions of lines (LBL benchmark method)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214622-193F-6EEC-CABB-2432581242C4}"/>
              </a:ext>
            </a:extLst>
          </p:cNvPr>
          <p:cNvSpPr txBox="1"/>
          <p:nvPr/>
        </p:nvSpPr>
        <p:spPr>
          <a:xfrm>
            <a:off x="7392144" y="2514382"/>
            <a:ext cx="4297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Limited number of points (RC-FSK, RC-SLW)</a:t>
            </a:r>
          </a:p>
        </p:txBody>
      </p:sp>
    </p:spTree>
    <p:extLst>
      <p:ext uri="{BB962C8B-B14F-4D97-AF65-F5344CB8AC3E}">
        <p14:creationId xmlns:p14="http://schemas.microsoft.com/office/powerpoint/2010/main" val="47753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09AC6-36F2-84E4-FB48-2E00BD96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39F7-5547-422B-BAF7-85FD67290F65}" type="datetime1">
              <a:rPr lang="fi-FI" smtClean="0"/>
              <a:t>29.4.2026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56ACF-0D37-B2E7-BE93-1AAADF4E6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7</a:t>
            </a:fld>
            <a:endParaRPr lang="fi-FI"/>
          </a:p>
        </p:txBody>
      </p:sp>
      <p:pic>
        <p:nvPicPr>
          <p:cNvPr id="8" name="SpectrumReorderLatex">
            <a:hlinkClick r:id="" action="ppaction://media"/>
            <a:extLst>
              <a:ext uri="{FF2B5EF4-FFF2-40B4-BE49-F238E27FC236}">
                <a16:creationId xmlns:a16="http://schemas.microsoft.com/office/drawing/2014/main" id="{A693A81B-6A84-D713-AAE6-BC52E390DCA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3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9B997-2C39-DA63-21F5-13702803E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6C901-119D-3A1E-68AC-00FB1D8F6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66718"/>
            <a:ext cx="11376026" cy="1079971"/>
          </a:xfrm>
        </p:spPr>
        <p:txBody>
          <a:bodyPr anchor="t">
            <a:normAutofit/>
          </a:bodyPr>
          <a:lstStyle/>
          <a:p>
            <a:r>
              <a:rPr lang="en-US" dirty="0"/>
              <a:t>Results of global non-gray radiation models in 1D configuration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11790-CA2D-4284-8A70-45B14DBE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309320"/>
            <a:ext cx="431428" cy="143869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fld id="{D701140D-C14F-41CA-99FC-0EF83E8DA40A}" type="slidenum">
              <a:rPr lang="fi-FI" sz="1500" smtClean="0"/>
              <a:pPr>
                <a:spcAft>
                  <a:spcPts val="600"/>
                </a:spcAft>
              </a:pPr>
              <a:t>8</a:t>
            </a:fld>
            <a:endParaRPr lang="fi-FI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DC0CD6-2A99-2E79-4497-CC2499B13D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4" t="-270" r="53175" b="9114"/>
          <a:stretch>
            <a:fillRect/>
          </a:stretch>
        </p:blipFill>
        <p:spPr>
          <a:xfrm>
            <a:off x="6096000" y="1268760"/>
            <a:ext cx="4176464" cy="489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4AC5E6-40A7-372B-C107-C588FDB89B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540" t="91328" r="23809" b="1071"/>
          <a:stretch>
            <a:fillRect/>
          </a:stretch>
        </p:blipFill>
        <p:spPr>
          <a:xfrm>
            <a:off x="6816080" y="6165305"/>
            <a:ext cx="3600400" cy="408321"/>
          </a:xfrm>
          <a:prstGeom prst="rect">
            <a:avLst/>
          </a:prstGeom>
        </p:spPr>
      </p:pic>
      <p:pic>
        <p:nvPicPr>
          <p:cNvPr id="15" name="Picture 14" descr="A graph of a function&#10;&#10;AI-generated content may be incorrect.">
            <a:extLst>
              <a:ext uri="{FF2B5EF4-FFF2-40B4-BE49-F238E27FC236}">
                <a16:creationId xmlns:a16="http://schemas.microsoft.com/office/drawing/2014/main" id="{3FABB0A5-E726-A5A5-6F4B-E5691EF12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2049761"/>
            <a:ext cx="4176463" cy="333454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38ADB79-821C-EE75-5520-15A60C3677D2}"/>
              </a:ext>
            </a:extLst>
          </p:cNvPr>
          <p:cNvSpPr/>
          <p:nvPr/>
        </p:nvSpPr>
        <p:spPr>
          <a:xfrm>
            <a:off x="5591945" y="1241109"/>
            <a:ext cx="129614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1079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B9181-8746-95B7-5B2C-B1601038C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08C66-BB85-5BD9-8116-4CCAF8DE1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</p:spPr>
        <p:txBody>
          <a:bodyPr anchor="t">
            <a:normAutofit/>
          </a:bodyPr>
          <a:lstStyle/>
          <a:p>
            <a:r>
              <a:rPr lang="en-US" dirty="0"/>
              <a:t>Integration of selected radiation model in FDS</a:t>
            </a:r>
            <a:br>
              <a:rPr lang="en-US" dirty="0"/>
            </a:br>
            <a:r>
              <a:rPr lang="en-US" dirty="0"/>
              <a:t>Validation of the Methanol pool fire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D0977-2739-2A53-D261-D2016C80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309320"/>
            <a:ext cx="431428" cy="143869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fld id="{D701140D-C14F-41CA-99FC-0EF83E8DA40A}" type="slidenum">
              <a:rPr lang="fi-FI" sz="1500" smtClean="0"/>
              <a:pPr>
                <a:spcAft>
                  <a:spcPts val="600"/>
                </a:spcAft>
              </a:pPr>
              <a:t>9</a:t>
            </a:fld>
            <a:endParaRPr lang="fi-FI" sz="1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39BF8-CBF8-9643-F7A2-C89D9F007A46}"/>
              </a:ext>
            </a:extLst>
          </p:cNvPr>
          <p:cNvSpPr txBox="1"/>
          <p:nvPr/>
        </p:nvSpPr>
        <p:spPr>
          <a:xfrm>
            <a:off x="407987" y="1340768"/>
            <a:ext cx="511195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b="1" dirty="0">
                <a:latin typeface="+mj-lt"/>
              </a:rPr>
              <a:t>Decoupled Calculation: </a:t>
            </a:r>
          </a:p>
          <a:p>
            <a:endParaRPr lang="en-US" dirty="0"/>
          </a:p>
          <a:p>
            <a:r>
              <a:rPr lang="en-US" dirty="0"/>
              <a:t>Using snapshot method to compare radiation models with benchmark (PMC-LBL)</a:t>
            </a:r>
          </a:p>
          <a:p>
            <a:pPr marL="400050" indent="-400050">
              <a:buAutoNum type="romanUcPeriod"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pPr marL="400050" indent="-400050">
              <a:buFont typeface="+mj-lt"/>
              <a:buAutoNum type="romanUcPeriod" startAt="2"/>
            </a:pPr>
            <a:r>
              <a:rPr lang="en-US" b="1" dirty="0"/>
              <a:t>Coupled Calculation:</a:t>
            </a:r>
          </a:p>
          <a:p>
            <a:endParaRPr lang="en-US" dirty="0"/>
          </a:p>
          <a:p>
            <a:r>
              <a:rPr lang="en-US" dirty="0"/>
              <a:t>CFD simulation (RC-FSK +TRI)</a:t>
            </a:r>
          </a:p>
          <a:p>
            <a:pPr marL="400050" indent="-400050">
              <a:buAutoNum type="romanUcPeriod"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</p:txBody>
      </p:sp>
      <p:pic>
        <p:nvPicPr>
          <p:cNvPr id="17" name="Picture 16" descr="Blue flames on a black background&#10;&#10;AI-generated content may be incorrect.">
            <a:extLst>
              <a:ext uri="{FF2B5EF4-FFF2-40B4-BE49-F238E27FC236}">
                <a16:creationId xmlns:a16="http://schemas.microsoft.com/office/drawing/2014/main" id="{54B5A347-63E1-DC62-65C1-483D2992D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616" y="2624436"/>
            <a:ext cx="2895600" cy="2339340"/>
          </a:xfrm>
          <a:prstGeom prst="rect">
            <a:avLst/>
          </a:prstGeom>
        </p:spPr>
      </p:pic>
      <p:pic>
        <p:nvPicPr>
          <p:cNvPr id="18" name="Picture 17" descr="Blue smoke from a gas explosion&#10;&#10;AI-generated content may be incorrect.">
            <a:extLst>
              <a:ext uri="{FF2B5EF4-FFF2-40B4-BE49-F238E27FC236}">
                <a16:creationId xmlns:a16="http://schemas.microsoft.com/office/drawing/2014/main" id="{DF9033D6-E7DA-80A4-6F58-2427299FF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2636912"/>
            <a:ext cx="2895600" cy="23393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086AFC8-FC2D-FC97-86BC-4F448998E95B}"/>
              </a:ext>
            </a:extLst>
          </p:cNvPr>
          <p:cNvSpPr txBox="1"/>
          <p:nvPr/>
        </p:nvSpPr>
        <p:spPr>
          <a:xfrm>
            <a:off x="6850559" y="5085443"/>
            <a:ext cx="3084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NIST Methanol pool fire (30 cm)</a:t>
            </a:r>
          </a:p>
        </p:txBody>
      </p:sp>
    </p:spTree>
    <p:extLst>
      <p:ext uri="{BB962C8B-B14F-4D97-AF65-F5344CB8AC3E}">
        <p14:creationId xmlns:p14="http://schemas.microsoft.com/office/powerpoint/2010/main" val="2291258054"/>
      </p:ext>
    </p:extLst>
  </p:cSld>
  <p:clrMapOvr>
    <a:masterClrMapping/>
  </p:clrMapOvr>
</p:sld>
</file>

<file path=ppt/theme/theme1.xml><?xml version="1.0" encoding="utf-8"?>
<a:theme xmlns:a="http://schemas.openxmlformats.org/drawingml/2006/main" name="Aalto - Title Slides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lto.potx" id="{E5661A51-00B6-43DE-BADF-97B251F291A2}" vid="{90F5F026-B396-47EC-BA43-7A6FDF7A8E3B}"/>
    </a:ext>
  </a:extLst>
</a:theme>
</file>

<file path=ppt/theme/theme2.xml><?xml version="1.0" encoding="utf-8"?>
<a:theme xmlns:a="http://schemas.openxmlformats.org/drawingml/2006/main" name="Aalto - Content Slides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lto.potx" id="{E5661A51-00B6-43DE-BADF-97B251F291A2}" vid="{FE8C261A-EA10-422E-9816-30B6FE9F850C}"/>
    </a:ext>
  </a:extLst>
</a:theme>
</file>

<file path=ppt/theme/theme3.xml><?xml version="1.0" encoding="utf-8"?>
<a:theme xmlns:a="http://schemas.openxmlformats.org/drawingml/2006/main" name="Aalto - Divider Slides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lto.potx" id="{E5661A51-00B6-43DE-BADF-97B251F291A2}" vid="{B7DA9C09-0B3B-472C-9C30-58B61AD90793}"/>
    </a:ext>
  </a:extLst>
</a:theme>
</file>

<file path=ppt/theme/theme4.xml><?xml version="1.0" encoding="utf-8"?>
<a:theme xmlns:a="http://schemas.openxmlformats.org/drawingml/2006/main" name="Aalto - Picture Content Slides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lto.potx" id="{E5661A51-00B6-43DE-BADF-97B251F291A2}" vid="{B0479C7A-4114-47FF-84BD-2DB573C41B8C}"/>
    </a:ext>
  </a:extLst>
</a:theme>
</file>

<file path=ppt/theme/theme5.xml><?xml version="1.0" encoding="utf-8"?>
<a:theme xmlns:a="http://schemas.openxmlformats.org/drawingml/2006/main" name="Aalto - Custom Content Slides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lto.potx" id="{E5661A51-00B6-43DE-BADF-97B251F291A2}" vid="{41298F2F-0C7D-415B-8676-A55F65E58EEA}"/>
    </a:ext>
  </a:extLst>
</a:theme>
</file>

<file path=ppt/theme/theme6.xml><?xml version="1.0" encoding="utf-8"?>
<a:theme xmlns:a="http://schemas.openxmlformats.org/drawingml/2006/main" name="Aalto - Kiitos Slides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lto.potx" id="{E5661A51-00B6-43DE-BADF-97B251F291A2}" vid="{C028DB02-BF5B-4AF3-B91D-84C2C5798CEA}"/>
    </a:ext>
  </a:extLst>
</a:theme>
</file>

<file path=ppt/theme/theme7.xml><?xml version="1.0" encoding="utf-8"?>
<a:theme xmlns:a="http://schemas.openxmlformats.org/drawingml/2006/main" name="Office Theme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Office Theme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D8067A49724945B01A3FCDF2E7485D" ma:contentTypeVersion="4" ma:contentTypeDescription="Create a new document." ma:contentTypeScope="" ma:versionID="716731af9105aabc98510b6d6c53dfae">
  <xsd:schema xmlns:xsd="http://www.w3.org/2001/XMLSchema" xmlns:xs="http://www.w3.org/2001/XMLSchema" xmlns:p="http://schemas.microsoft.com/office/2006/metadata/properties" xmlns:ns2="1f75d104-e856-40ea-a1e1-b25d46133343" targetNamespace="http://schemas.microsoft.com/office/2006/metadata/properties" ma:root="true" ma:fieldsID="6387f3a507464233f9e73c41307ac857" ns2:_="">
    <xsd:import namespace="1f75d104-e856-40ea-a1e1-b25d46133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5d104-e856-40ea-a1e1-b25d461333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AEB55A-01A6-475D-8FD9-615AA44C22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75d104-e856-40ea-a1e1-b25d46133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F1A951-8935-41F8-A34F-D50C0995E5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2E0E3A-4183-45A6-9414-199F1B05CCC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aalto_</Template>
  <TotalTime>1320</TotalTime>
  <Words>500</Words>
  <Application>Microsoft Office PowerPoint</Application>
  <PresentationFormat>Widescreen</PresentationFormat>
  <Paragraphs>113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Cambria Math</vt:lpstr>
      <vt:lpstr>Courier New</vt:lpstr>
      <vt:lpstr>Aalto - Title Slides</vt:lpstr>
      <vt:lpstr>Aalto - Content Slides</vt:lpstr>
      <vt:lpstr>Aalto - Divider Slides</vt:lpstr>
      <vt:lpstr>Aalto - Picture Content Slides</vt:lpstr>
      <vt:lpstr>Aalto - Custom Content Slides</vt:lpstr>
      <vt:lpstr>Aalto - Kiitos Slides</vt:lpstr>
      <vt:lpstr>Numerical modelling of thermal radiation in fires</vt:lpstr>
      <vt:lpstr>Introduction </vt:lpstr>
      <vt:lpstr>Radiative Transfer Equation </vt:lpstr>
      <vt:lpstr>PowerPoint Presentation</vt:lpstr>
      <vt:lpstr>PowerPoint Presentation</vt:lpstr>
      <vt:lpstr>Development of an efficient global non-gray radiation model (WSGG, RC-FSK, RC-SLW)</vt:lpstr>
      <vt:lpstr>PowerPoint Presentation</vt:lpstr>
      <vt:lpstr>Results of global non-gray radiation models in 1D configuration </vt:lpstr>
      <vt:lpstr>Integration of selected radiation model in FDS Validation of the Methanol pool fire</vt:lpstr>
      <vt:lpstr>Validation of the Methanol pool fire Decoupled calculation</vt:lpstr>
      <vt:lpstr>Validation of the Methanol pool fire Decoupled calculation</vt:lpstr>
      <vt:lpstr>Validation of the Methanol pool fire Coupled calculation</vt:lpstr>
      <vt:lpstr>Validation of the Methanol pool fire Coupled calculation</vt:lpstr>
      <vt:lpstr>Concluding remarks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Rashidzadeh Soroush</dc:creator>
  <cp:lastModifiedBy>Rashidzadeh Soroush</cp:lastModifiedBy>
  <cp:revision>3</cp:revision>
  <dcterms:created xsi:type="dcterms:W3CDTF">2026-04-27T10:05:00Z</dcterms:created>
  <dcterms:modified xsi:type="dcterms:W3CDTF">2026-04-29T11:21:46Z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0x01010077D8067A49724945B01A3FCDF2E7485D</vt:lpwstr>
  </property>
</Properties>
</file>